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81" r:id="rId4"/>
    <p:sldId id="278" r:id="rId5"/>
    <p:sldId id="279" r:id="rId6"/>
    <p:sldId id="280" r:id="rId7"/>
    <p:sldId id="27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B2BAB0-61F5-4A1C-849F-00D96716E726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57FB21-D66A-4C60-92B2-A13CF856BFA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86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7053C-0BCF-4E3A-8DEF-A122E10C6F9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7D152-1D17-421A-B6B2-0C914DAF1502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A7CE-1F7D-4ABF-8949-18F8B460EE8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A522-B56F-4935-9BB7-97411CEB1083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DC89-AD7F-4F06-82B6-A81DD5D7131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A6843-270A-4A4E-8C62-C8CADEB214F2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74D78-DDDC-4C6B-A6AF-55958953397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D294-001F-481F-B835-E8046CE8D5A6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F6B4-9999-43BC-AFCF-6E368DA9FCC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FA4B-08E2-4DC2-B60A-BAB7267C4BDA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67E-3515-46EB-85DB-4A76B04B3D4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64F83-F6AB-4801-B79E-FADD104884A0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AB93-B46A-491A-8501-1304729FD16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128EF-665F-4123-88AD-7B2BD774FE93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BA6B-8EC1-47C1-A055-29A58845A7B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D720-D593-4225-8AF9-60BE727BBFA4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406BB-E24A-4AE3-BD15-FFF7C5C9C30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9281-389A-4219-AC1D-851004695E9C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794B-469D-4A04-A115-01C91D73284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7837-6511-44FA-82C6-AAF25F84BF3B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95BB-E466-4A8E-A768-C80999A3054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15C0-64CA-4EAB-A9DE-8F0C84AC97C6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F1E9C-8A24-4E10-88C9-BC7B9615E0F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0E3D4D-44A1-46C4-8DB7-23C649A269E9}" type="datetimeFigureOut">
              <a:rPr lang="ru-RU"/>
              <a:pPr>
                <a:defRPr/>
              </a:pPr>
              <a:t>21.06.2022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754E2C-D960-4999-A9BC-16C11E21928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929066"/>
            <a:ext cx="7816924" cy="2643206"/>
          </a:xfrm>
          <a:solidFill>
            <a:schemeClr val="accent5">
              <a:lumMod val="40000"/>
              <a:lumOff val="60000"/>
              <a:alpha val="71000"/>
            </a:schemeClr>
          </a:solidFill>
        </p:spPr>
        <p:txBody>
          <a:bodyPr/>
          <a:lstStyle/>
          <a:p>
            <a:pPr algn="l"/>
            <a:r>
              <a:rPr lang="ru-RU" sz="1800" b="1" dirty="0" err="1" smtClean="0">
                <a:solidFill>
                  <a:schemeClr val="tx2"/>
                </a:solidFill>
              </a:rPr>
              <a:t>Реєстраційний</a:t>
            </a:r>
            <a:r>
              <a:rPr lang="ru-RU" sz="1800" b="1" dirty="0" smtClean="0">
                <a:solidFill>
                  <a:schemeClr val="tx2"/>
                </a:solidFill>
              </a:rPr>
              <a:t> номер: </a:t>
            </a:r>
            <a:r>
              <a:rPr lang="ru-RU" sz="1800" dirty="0" smtClean="0">
                <a:solidFill>
                  <a:schemeClr val="tx2"/>
                </a:solidFill>
              </a:rPr>
              <a:t>0116U007073</a:t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b="1" dirty="0" err="1" smtClean="0">
                <a:solidFill>
                  <a:schemeClr val="tx2"/>
                </a:solidFill>
              </a:rPr>
              <a:t>Термін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виконання</a:t>
            </a:r>
            <a:r>
              <a:rPr lang="ru-RU" sz="1800" b="1" dirty="0" smtClean="0">
                <a:solidFill>
                  <a:schemeClr val="tx2"/>
                </a:solidFill>
              </a:rPr>
              <a:t>: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06.2016 – </a:t>
            </a:r>
            <a:r>
              <a:rPr lang="ru-RU" sz="1800" dirty="0" smtClean="0">
                <a:solidFill>
                  <a:schemeClr val="tx2"/>
                </a:solidFill>
              </a:rPr>
              <a:t>06.2023</a:t>
            </a:r>
            <a:r>
              <a:rPr lang="ru-RU" sz="1800" dirty="0" smtClean="0">
                <a:solidFill>
                  <a:schemeClr val="tx2"/>
                </a:solidFill>
              </a:rPr>
              <a:t/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b="1" dirty="0" err="1" smtClean="0">
                <a:solidFill>
                  <a:schemeClr val="tx2"/>
                </a:solidFill>
              </a:rPr>
              <a:t>Керівник</a:t>
            </a:r>
            <a:r>
              <a:rPr lang="ru-RU" sz="1800" b="1" dirty="0" smtClean="0">
                <a:solidFill>
                  <a:schemeClr val="tx2"/>
                </a:solidFill>
              </a:rPr>
              <a:t>: </a:t>
            </a:r>
            <a:r>
              <a:rPr lang="ru-RU" sz="1800" dirty="0" err="1" smtClean="0">
                <a:solidFill>
                  <a:schemeClr val="tx2"/>
                </a:solidFill>
              </a:rPr>
              <a:t>Семеніст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Іван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Васильович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229600" cy="229798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  <a:defRPr/>
            </a:pPr>
            <a:r>
              <a:rPr lang="uk-U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ЗВІТ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ПРО ВИКОНАННЯ НАУКОВОЇ ТЕМИ: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«РОЗВИТОК СХОДОЗНАВЧИХ СТУДІЙ У КОНТЕКСТІ ІНТЕРНАЦІОНАЛІЗАЦІЇ ВИЩОЇ ОСВІТИ»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(2016-2021)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ПЕРСПЕКТИВНІ ЗАВДАННЯ РЕАЛІЗАЦІЇ НАУКОВОЇ  ТЕМИ НА 2017-2018 НАВЧАЛЬНИЙ РІК</a:t>
            </a:r>
          </a:p>
          <a:p>
            <a:r>
              <a:rPr lang="uk-UA" sz="1100" i="1" dirty="0" smtClean="0"/>
              <a:t>На теоретичному рівні:</a:t>
            </a:r>
            <a:endParaRPr lang="ru-RU" sz="1100" dirty="0" smtClean="0"/>
          </a:p>
          <a:p>
            <a:pPr lvl="0"/>
            <a:r>
              <a:rPr lang="uk-UA" sz="1100" dirty="0" smtClean="0"/>
              <a:t>Ураховуючи перехід на нову освітню стратегію оновити зміст навчальних планів на бакалаврському та магістерському рівнях;</a:t>
            </a:r>
            <a:endParaRPr lang="ru-RU" sz="1100" dirty="0" smtClean="0"/>
          </a:p>
          <a:p>
            <a:pPr lvl="0"/>
            <a:r>
              <a:rPr lang="uk-UA" sz="1100" dirty="0" smtClean="0"/>
              <a:t>Оновити зміст освітніх програм, застосувавши новітні методики та навчання на дослідницькій основі;</a:t>
            </a:r>
            <a:endParaRPr lang="ru-RU" sz="1100" dirty="0" smtClean="0"/>
          </a:p>
          <a:p>
            <a:pPr lvl="0"/>
            <a:r>
              <a:rPr lang="uk-UA" sz="1100" dirty="0" smtClean="0"/>
              <a:t>Популяризувати сходознавчі студії в академічному та студентському середовищі.</a:t>
            </a:r>
            <a:endParaRPr lang="ru-RU" sz="1100" dirty="0" smtClean="0"/>
          </a:p>
          <a:p>
            <a:r>
              <a:rPr lang="uk-UA" sz="1100" dirty="0" smtClean="0"/>
              <a:t> </a:t>
            </a:r>
            <a:endParaRPr lang="ru-RU" sz="1100" dirty="0" smtClean="0"/>
          </a:p>
          <a:p>
            <a:r>
              <a:rPr lang="uk-UA" sz="1100" i="1" dirty="0" smtClean="0"/>
              <a:t>На практичному рівні:</a:t>
            </a:r>
            <a:endParaRPr lang="ru-RU" sz="1100" dirty="0" smtClean="0"/>
          </a:p>
          <a:p>
            <a:r>
              <a:rPr lang="uk-UA" sz="1100" i="1" dirty="0" smtClean="0"/>
              <a:t> </a:t>
            </a:r>
            <a:endParaRPr lang="ru-RU" sz="1100" dirty="0" smtClean="0"/>
          </a:p>
          <a:p>
            <a:r>
              <a:rPr lang="uk-UA" sz="1100" dirty="0" smtClean="0"/>
              <a:t>1. Видання навчального посібника «Історія китайської літератури» </a:t>
            </a:r>
            <a:endParaRPr lang="ru-RU" sz="1100" dirty="0" smtClean="0"/>
          </a:p>
          <a:p>
            <a:r>
              <a:rPr lang="uk-UA" sz="1100" dirty="0" smtClean="0"/>
              <a:t>(І. В. </a:t>
            </a:r>
            <a:r>
              <a:rPr lang="uk-UA" sz="1100" dirty="0" err="1" smtClean="0"/>
              <a:t>Семеніст</a:t>
            </a:r>
            <a:r>
              <a:rPr lang="uk-UA" sz="1100" dirty="0" smtClean="0"/>
              <a:t>, Я. І. Щербаков)</a:t>
            </a:r>
            <a:endParaRPr lang="ru-RU" sz="1100" dirty="0" smtClean="0"/>
          </a:p>
          <a:p>
            <a:r>
              <a:rPr lang="uk-UA" sz="1100" dirty="0" smtClean="0"/>
              <a:t>2. Видання колективної монографії викладачів кафедри «Мовно-літературні та культурні зв’язки України з Китаєм та Японією»;</a:t>
            </a:r>
            <a:endParaRPr lang="ru-RU" sz="1100" dirty="0" smtClean="0"/>
          </a:p>
          <a:p>
            <a:r>
              <a:rPr lang="uk-UA" sz="1100" dirty="0" smtClean="0"/>
              <a:t>3. Видання україномовного перекладу колективної монографії японських соціологів «Чи є гетерогенним японське суспільство (за редакцією професора Е. </a:t>
            </a:r>
            <a:r>
              <a:rPr lang="uk-UA" sz="1100" dirty="0" err="1" smtClean="0"/>
              <a:t>Хамагучі</a:t>
            </a:r>
            <a:r>
              <a:rPr lang="uk-UA" sz="1100" dirty="0" smtClean="0"/>
              <a:t>);</a:t>
            </a:r>
            <a:endParaRPr lang="ru-RU" sz="1100" dirty="0" smtClean="0"/>
          </a:p>
          <a:p>
            <a:r>
              <a:rPr lang="uk-UA" sz="1100" dirty="0" smtClean="0"/>
              <a:t>4. Видання індивідуальної монографії доцента кафедри східних мов і перекладу </a:t>
            </a:r>
            <a:r>
              <a:rPr lang="uk-UA" sz="1100" dirty="0" err="1" smtClean="0"/>
              <a:t>Сін</a:t>
            </a:r>
            <a:r>
              <a:rPr lang="uk-UA" sz="1100" dirty="0" smtClean="0"/>
              <a:t> </a:t>
            </a:r>
            <a:r>
              <a:rPr lang="uk-UA" sz="1100" dirty="0" err="1" smtClean="0"/>
              <a:t>Чжефу</a:t>
            </a:r>
            <a:r>
              <a:rPr lang="uk-UA" sz="1100" dirty="0" smtClean="0"/>
              <a:t> «Адаптація іноземних студентів до навчання у вищих навчальних закладах України в контексті інтернаціоналізації вищої освіти»</a:t>
            </a:r>
            <a:endParaRPr lang="ru-RU" sz="1100" dirty="0" smtClean="0"/>
          </a:p>
          <a:p>
            <a:r>
              <a:rPr lang="uk-UA" sz="1100" cap="all" dirty="0" smtClean="0"/>
              <a:t>5. </a:t>
            </a:r>
            <a:r>
              <a:rPr lang="uk-UA" sz="1100" dirty="0" smtClean="0"/>
              <a:t>Видання індивідуальної монографії доцента кафедри східних мов і перекладу Ху </a:t>
            </a:r>
            <a:r>
              <a:rPr lang="uk-UA" sz="1100" dirty="0" err="1" smtClean="0"/>
              <a:t>Жунсі</a:t>
            </a:r>
            <a:r>
              <a:rPr lang="uk-UA" sz="1100" dirty="0" smtClean="0"/>
              <a:t> «Педагогічні умови адаптації китайських студентів до культурно-освітнього середовища вищих навчальних закладів України»</a:t>
            </a:r>
            <a:endParaRPr lang="ru-RU" sz="1100" dirty="0" smtClean="0"/>
          </a:p>
          <a:p>
            <a:r>
              <a:rPr lang="uk-UA" sz="1100" dirty="0" smtClean="0"/>
              <a:t>6. Проведення Міжнародних круглих столів до 25-річниці встановлення дипломатичних відносин України з Китайською Народною Республікою (спільно з Інститутом соціології Китайської академії суспільних наук) та до 25-річничі встановлення дипломатичних відносин з Японією (спільно з Посольством Японії в Україні).</a:t>
            </a:r>
            <a:endParaRPr lang="ru-RU" sz="1100" dirty="0" smtClean="0"/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619672" y="1351714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 РЕАЛІЗАЦІЇ НАУКОВОЇ ТЕМИ КАФЕДРИ ПРОТЯГОМ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 ПІВРІЧЧЯ 20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2512" y="2105673"/>
            <a:ext cx="799288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+mn-lt"/>
              </a:rPr>
              <a:t>На 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теоретичному</a:t>
            </a:r>
            <a:r>
              <a:rPr lang="uk-UA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+mn-lt"/>
              </a:rPr>
              <a:t>рівні:</a:t>
            </a:r>
          </a:p>
          <a:p>
            <a:r>
              <a:rPr lang="uk-UA" sz="1500" dirty="0">
                <a:latin typeface="+mn-lt"/>
              </a:rPr>
              <a:t>1. </a:t>
            </a:r>
            <a:r>
              <a:rPr lang="uk-UA" sz="1500" dirty="0" err="1">
                <a:latin typeface="+mn-lt"/>
              </a:rPr>
              <a:t>Параметризовано</a:t>
            </a:r>
            <a:r>
              <a:rPr lang="uk-UA" sz="1500" dirty="0">
                <a:latin typeface="+mn-lt"/>
              </a:rPr>
              <a:t> інноваційну комунікацію в цифровому середовищі; </a:t>
            </a:r>
          </a:p>
          <a:p>
            <a:endParaRPr lang="uk-UA" sz="1500" dirty="0">
              <a:latin typeface="+mn-lt"/>
            </a:endParaRPr>
          </a:p>
          <a:p>
            <a:r>
              <a:rPr lang="uk-UA" sz="1500" dirty="0">
                <a:latin typeface="+mn-lt"/>
              </a:rPr>
              <a:t>2. Запропоновано методологічну рамку моделювання інноваційної комунікації у галузі отримання нових знань на матеріалі східних мов у цифровому середовищі в онтологічній, </a:t>
            </a:r>
            <a:r>
              <a:rPr lang="uk-UA" sz="1500" dirty="0" err="1">
                <a:latin typeface="+mn-lt"/>
              </a:rPr>
              <a:t>мовній</a:t>
            </a:r>
            <a:r>
              <a:rPr lang="uk-UA" sz="1500" dirty="0">
                <a:latin typeface="+mn-lt"/>
              </a:rPr>
              <a:t> та когнітивній </a:t>
            </a:r>
            <a:r>
              <a:rPr lang="uk-UA" sz="1500" dirty="0" err="1" smtClean="0">
                <a:latin typeface="+mn-lt"/>
              </a:rPr>
              <a:t>площинах</a:t>
            </a:r>
            <a:r>
              <a:rPr lang="uk-UA" sz="1500" dirty="0" smtClean="0">
                <a:latin typeface="+mn-lt"/>
              </a:rPr>
              <a:t>.</a:t>
            </a:r>
            <a:endParaRPr lang="uk-UA" sz="1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ПЕРСПЕКТИВНІ ЗАВДАННЯ РЕАЛІЗАЦІЇ НАУКОВОЇ  ТЕМИ НА 2017-2018 НАВЧАЛЬНИЙ РІК</a:t>
            </a:r>
          </a:p>
          <a:p>
            <a:r>
              <a:rPr lang="uk-UA" sz="1100" i="1" dirty="0" smtClean="0"/>
              <a:t>На теоретичному рівні:</a:t>
            </a:r>
            <a:endParaRPr lang="ru-RU" sz="1100" dirty="0" smtClean="0"/>
          </a:p>
          <a:p>
            <a:pPr lvl="0"/>
            <a:r>
              <a:rPr lang="uk-UA" sz="1100" dirty="0" smtClean="0"/>
              <a:t>Ураховуючи перехід на нову освітню стратегію оновити зміст навчальних планів на бакалаврському та магістерському рівнях;</a:t>
            </a:r>
            <a:endParaRPr lang="ru-RU" sz="1100" dirty="0" smtClean="0"/>
          </a:p>
          <a:p>
            <a:pPr lvl="0"/>
            <a:r>
              <a:rPr lang="uk-UA" sz="1100" dirty="0" smtClean="0"/>
              <a:t>Оновити зміст освітніх програм, застосувавши новітні методики та навчання на дослідницькій основі;</a:t>
            </a:r>
            <a:endParaRPr lang="ru-RU" sz="1100" dirty="0" smtClean="0"/>
          </a:p>
          <a:p>
            <a:pPr lvl="0"/>
            <a:r>
              <a:rPr lang="uk-UA" sz="1100" dirty="0" smtClean="0"/>
              <a:t>Популяризувати сходознавчі студії в академічному та студентському середовищі.</a:t>
            </a:r>
            <a:endParaRPr lang="ru-RU" sz="1100" dirty="0" smtClean="0"/>
          </a:p>
          <a:p>
            <a:r>
              <a:rPr lang="uk-UA" sz="1100" dirty="0" smtClean="0"/>
              <a:t> </a:t>
            </a:r>
            <a:endParaRPr lang="ru-RU" sz="1100" dirty="0" smtClean="0"/>
          </a:p>
          <a:p>
            <a:r>
              <a:rPr lang="uk-UA" sz="1100" i="1" dirty="0" smtClean="0"/>
              <a:t>На практичному рівні:</a:t>
            </a:r>
            <a:endParaRPr lang="ru-RU" sz="1100" dirty="0" smtClean="0"/>
          </a:p>
          <a:p>
            <a:r>
              <a:rPr lang="uk-UA" sz="1100" i="1" dirty="0" smtClean="0"/>
              <a:t> </a:t>
            </a:r>
            <a:endParaRPr lang="ru-RU" sz="1100" dirty="0" smtClean="0"/>
          </a:p>
          <a:p>
            <a:r>
              <a:rPr lang="uk-UA" sz="1100" dirty="0" smtClean="0"/>
              <a:t>1. Видання навчального посібника «Історія китайської літератури» </a:t>
            </a:r>
            <a:endParaRPr lang="ru-RU" sz="1100" dirty="0" smtClean="0"/>
          </a:p>
          <a:p>
            <a:r>
              <a:rPr lang="uk-UA" sz="1100" dirty="0" smtClean="0"/>
              <a:t>(І. В. </a:t>
            </a:r>
            <a:r>
              <a:rPr lang="uk-UA" sz="1100" dirty="0" err="1" smtClean="0"/>
              <a:t>Семеніст</a:t>
            </a:r>
            <a:r>
              <a:rPr lang="uk-UA" sz="1100" dirty="0" smtClean="0"/>
              <a:t>, Я. І. Щербаков)</a:t>
            </a:r>
            <a:endParaRPr lang="ru-RU" sz="1100" dirty="0" smtClean="0"/>
          </a:p>
          <a:p>
            <a:r>
              <a:rPr lang="uk-UA" sz="1100" dirty="0" smtClean="0"/>
              <a:t>2. Видання колективної монографії викладачів кафедри «Мовно-літературні та культурні зв’язки України з Китаєм та Японією»;</a:t>
            </a:r>
            <a:endParaRPr lang="ru-RU" sz="1100" dirty="0" smtClean="0"/>
          </a:p>
          <a:p>
            <a:r>
              <a:rPr lang="uk-UA" sz="1100" dirty="0" smtClean="0"/>
              <a:t>3. Видання україномовного перекладу колективної монографії японських соціологів «Чи є гетерогенним японське суспільство (за редакцією професора Е. </a:t>
            </a:r>
            <a:r>
              <a:rPr lang="uk-UA" sz="1100" dirty="0" err="1" smtClean="0"/>
              <a:t>Хамагучі</a:t>
            </a:r>
            <a:r>
              <a:rPr lang="uk-UA" sz="1100" dirty="0" smtClean="0"/>
              <a:t>);</a:t>
            </a:r>
            <a:endParaRPr lang="ru-RU" sz="1100" dirty="0" smtClean="0"/>
          </a:p>
          <a:p>
            <a:r>
              <a:rPr lang="uk-UA" sz="1100" dirty="0" smtClean="0"/>
              <a:t>4. Видання індивідуальної монографії доцента кафедри східних мов і перекладу </a:t>
            </a:r>
            <a:r>
              <a:rPr lang="uk-UA" sz="1100" dirty="0" err="1" smtClean="0"/>
              <a:t>Сін</a:t>
            </a:r>
            <a:r>
              <a:rPr lang="uk-UA" sz="1100" dirty="0" smtClean="0"/>
              <a:t> </a:t>
            </a:r>
            <a:r>
              <a:rPr lang="uk-UA" sz="1100" dirty="0" err="1" smtClean="0"/>
              <a:t>Чжефу</a:t>
            </a:r>
            <a:r>
              <a:rPr lang="uk-UA" sz="1100" dirty="0" smtClean="0"/>
              <a:t> «Адаптація іноземних студентів до навчання у вищих навчальних закладах України в контексті інтернаціоналізації вищої освіти»</a:t>
            </a:r>
            <a:endParaRPr lang="ru-RU" sz="1100" dirty="0" smtClean="0"/>
          </a:p>
          <a:p>
            <a:r>
              <a:rPr lang="uk-UA" sz="1100" cap="all" dirty="0" smtClean="0"/>
              <a:t>5. </a:t>
            </a:r>
            <a:r>
              <a:rPr lang="uk-UA" sz="1100" dirty="0" smtClean="0"/>
              <a:t>Видання індивідуальної монографії доцента кафедри східних мов і перекладу Ху </a:t>
            </a:r>
            <a:r>
              <a:rPr lang="uk-UA" sz="1100" dirty="0" err="1" smtClean="0"/>
              <a:t>Жунсі</a:t>
            </a:r>
            <a:r>
              <a:rPr lang="uk-UA" sz="1100" dirty="0" smtClean="0"/>
              <a:t> «Педагогічні умови адаптації китайських студентів до культурно-освітнього середовища вищих навчальних закладів України»</a:t>
            </a:r>
            <a:endParaRPr lang="ru-RU" sz="1100" dirty="0" smtClean="0"/>
          </a:p>
          <a:p>
            <a:r>
              <a:rPr lang="uk-UA" sz="1100" dirty="0" smtClean="0"/>
              <a:t>6. Проведення Міжнародних круглих столів до 25-річниці встановлення дипломатичних відносин України з Китайською Народною Республікою (спільно з Інститутом соціології Китайської академії суспільних наук) та до 25-річничі встановлення дипломатичних відносин з Японією (спільно з Посольством Японії в Україні).</a:t>
            </a:r>
            <a:endParaRPr lang="ru-RU" sz="1100" dirty="0" smtClean="0"/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619672" y="1351714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 РЕАЛІЗАЦІЇ НАУКОВОЇ ТЕМИ КАФЕДРИ ПРОТЯГОМ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 ПІВРІЧЧЯ 20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РОКУ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2512" y="2105673"/>
            <a:ext cx="799288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+mn-lt"/>
              </a:rPr>
              <a:t>На практичному рівні:</a:t>
            </a:r>
          </a:p>
          <a:p>
            <a:r>
              <a:rPr lang="uk-UA" sz="1600" dirty="0">
                <a:latin typeface="+mn-lt"/>
              </a:rPr>
              <a:t>1. Проаналізовано перспективи використання </a:t>
            </a:r>
            <a:r>
              <a:rPr lang="uk-UA" sz="1600" dirty="0" err="1">
                <a:latin typeface="+mn-lt"/>
              </a:rPr>
              <a:t>нейромереж</a:t>
            </a:r>
            <a:r>
              <a:rPr lang="uk-UA" sz="1600" dirty="0">
                <a:latin typeface="+mn-lt"/>
              </a:rPr>
              <a:t> при вивченні східних мов.</a:t>
            </a:r>
          </a:p>
          <a:p>
            <a:endParaRPr lang="uk-UA" sz="1600" dirty="0">
              <a:latin typeface="+mn-lt"/>
            </a:endParaRPr>
          </a:p>
          <a:p>
            <a:r>
              <a:rPr lang="uk-UA" sz="1600" dirty="0">
                <a:latin typeface="+mn-lt"/>
              </a:rPr>
              <a:t>2. Запроваджено методику та інструменти емпіричної </a:t>
            </a:r>
            <a:r>
              <a:rPr lang="uk-UA" sz="1600" dirty="0" err="1">
                <a:latin typeface="+mn-lt"/>
              </a:rPr>
              <a:t>вимірюваності</a:t>
            </a:r>
            <a:r>
              <a:rPr lang="uk-UA" sz="1600" dirty="0">
                <a:latin typeface="+mn-lt"/>
              </a:rPr>
              <a:t> результативності інноваційної комунікації східними мовами у цифровому середовищі.</a:t>
            </a:r>
          </a:p>
          <a:p>
            <a:endParaRPr lang="uk-UA" sz="1600" dirty="0">
              <a:latin typeface="+mn-lt"/>
            </a:endParaRPr>
          </a:p>
          <a:p>
            <a:r>
              <a:rPr lang="uk-UA" sz="1600" dirty="0">
                <a:latin typeface="+mn-lt"/>
              </a:rPr>
              <a:t>3. Реалізовано експериментальну верифікацію </a:t>
            </a:r>
            <a:r>
              <a:rPr lang="uk-UA" sz="1600" dirty="0" err="1">
                <a:latin typeface="+mn-lt"/>
              </a:rPr>
              <a:t>перлокутивної</a:t>
            </a:r>
            <a:r>
              <a:rPr lang="uk-UA" sz="1600" dirty="0">
                <a:latin typeface="+mn-lt"/>
              </a:rPr>
              <a:t> ефективності інноваційної комунікації східними мовами в період надзвичайних карантинних обмежень.</a:t>
            </a:r>
          </a:p>
          <a:p>
            <a:endParaRPr lang="uk-UA" sz="1600" dirty="0">
              <a:latin typeface="+mn-lt"/>
            </a:endParaRPr>
          </a:p>
          <a:p>
            <a:r>
              <a:rPr lang="uk-UA" sz="1600" dirty="0">
                <a:latin typeface="+mn-lt"/>
              </a:rPr>
              <a:t>4. Ідентифіковано принципи універсальності міждисциплінарного моделювання комунікації китайською та японською мовами</a:t>
            </a:r>
          </a:p>
          <a:p>
            <a:endParaRPr lang="uk-UA" sz="1600" dirty="0">
              <a:latin typeface="+mn-lt"/>
            </a:endParaRPr>
          </a:p>
          <a:p>
            <a:endParaRPr lang="uk-UA" sz="1600" dirty="0">
              <a:latin typeface="+mn-lt"/>
            </a:endParaRPr>
          </a:p>
          <a:p>
            <a:r>
              <a:rPr lang="uk-UA" sz="1600" dirty="0">
                <a:latin typeface="+mn-lt"/>
              </a:rPr>
              <a:t>5. Систематизовано інструментальні механізми реалізації комунікації східними мовами у цифровому середовищі</a:t>
            </a:r>
            <a:endParaRPr lang="uk-UA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91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504" y="1196752"/>
            <a:ext cx="90364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Наукові продукти: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Статті у </a:t>
            </a:r>
            <a:r>
              <a:rPr lang="uk-UA" b="1" dirty="0" err="1" smtClean="0">
                <a:solidFill>
                  <a:srgbClr val="FF0000"/>
                </a:solidFill>
              </a:rPr>
              <a:t>наукометричній</a:t>
            </a:r>
            <a:r>
              <a:rPr lang="uk-UA" b="1" dirty="0" smtClean="0">
                <a:solidFill>
                  <a:srgbClr val="FF0000"/>
                </a:solidFill>
              </a:rPr>
              <a:t> базі </a:t>
            </a:r>
            <a:r>
              <a:rPr lang="en-US" b="1" dirty="0" smtClean="0">
                <a:solidFill>
                  <a:srgbClr val="FF0000"/>
                </a:solidFill>
              </a:rPr>
              <a:t>Scopus </a:t>
            </a:r>
            <a:r>
              <a:rPr lang="uk-UA" b="1" dirty="0" smtClean="0">
                <a:solidFill>
                  <a:srgbClr val="FF0000"/>
                </a:solidFill>
              </a:rPr>
              <a:t>та </a:t>
            </a:r>
            <a:r>
              <a:rPr lang="en-US" b="1" dirty="0" err="1" smtClean="0">
                <a:solidFill>
                  <a:srgbClr val="FF0000"/>
                </a:solidFill>
              </a:rPr>
              <a:t>WoS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1100" dirty="0"/>
              <a:t>1. </a:t>
            </a:r>
            <a:r>
              <a:rPr lang="en-US" sz="1100" dirty="0" err="1"/>
              <a:t>Semenist</a:t>
            </a:r>
            <a:r>
              <a:rPr lang="en-US" sz="1100" dirty="0"/>
              <a:t> I. et al. Innovative Educational Communication in the Global Digital Environment: Trans-Disciplinary Models, Tools, and Mechanisms. 13th International Multi-Conference on Complexity, Informatics and Cybernetics, 1. pp. 134-140. ISSN 2771-5914. (Scopus).</a:t>
            </a:r>
          </a:p>
          <a:p>
            <a:endParaRPr lang="en-US" sz="1100" dirty="0"/>
          </a:p>
          <a:p>
            <a:r>
              <a:rPr lang="en-US" sz="1100" dirty="0"/>
              <a:t>2. </a:t>
            </a:r>
            <a:r>
              <a:rPr lang="en-US" sz="1100" dirty="0" err="1"/>
              <a:t>Semenist</a:t>
            </a:r>
            <a:r>
              <a:rPr lang="en-US" sz="1100" dirty="0"/>
              <a:t> I. et al. Interdisciplinary and Universal Digital Competence for Foreign Languages Education 13th International Multi-Conference on Complexity, Informatics and Cybernetics, 1. pp. 36-43. ISSN 2771-5914. (Scopus).</a:t>
            </a:r>
          </a:p>
          <a:p>
            <a:endParaRPr lang="en-US" sz="1100" dirty="0"/>
          </a:p>
          <a:p>
            <a:r>
              <a:rPr lang="en-US" sz="1100" dirty="0"/>
              <a:t>3. </a:t>
            </a:r>
            <a:r>
              <a:rPr lang="uk-UA" sz="1100" dirty="0" err="1" smtClean="0"/>
              <a:t>Семеніст</a:t>
            </a:r>
            <a:r>
              <a:rPr lang="uk-UA" sz="1100" dirty="0"/>
              <a:t>, Іван Васильович </a:t>
            </a:r>
            <a:r>
              <a:rPr lang="en-US" sz="1100" dirty="0"/>
              <a:t>and </a:t>
            </a:r>
            <a:r>
              <a:rPr lang="uk-UA" sz="1100" dirty="0" err="1"/>
              <a:t>Москальов</a:t>
            </a:r>
            <a:r>
              <a:rPr lang="uk-UA" sz="1100" dirty="0"/>
              <a:t>, Дмитро Петрович </a:t>
            </a:r>
            <a:r>
              <a:rPr lang="en-US" sz="1100" dirty="0" smtClean="0"/>
              <a:t>et al. </a:t>
            </a:r>
            <a:r>
              <a:rPr lang="uk-UA" sz="1100" dirty="0" smtClean="0"/>
              <a:t>(2022</a:t>
            </a:r>
            <a:r>
              <a:rPr lang="uk-UA" sz="1100" dirty="0"/>
              <a:t>) </a:t>
            </a:r>
            <a:r>
              <a:rPr lang="en-US" sz="1100" dirty="0" err="1"/>
              <a:t>Interdisciplinarity</a:t>
            </a:r>
            <a:r>
              <a:rPr lang="en-US" sz="1100" dirty="0"/>
              <a:t> of Foreign Languages Education Design and Management in COVID-19 Artificial Intelligence in Education: Emerging Technologies, Models and Applications. Lecture Notes on Data Engineering and Communications Technologies, 104. pp. 239-255. ISSN 2367-4512. (Scopus).</a:t>
            </a:r>
          </a:p>
          <a:p>
            <a:endParaRPr lang="en-US" sz="1100" dirty="0"/>
          </a:p>
          <a:p>
            <a:r>
              <a:rPr lang="en-US" sz="1100" dirty="0"/>
              <a:t>4. </a:t>
            </a:r>
            <a:r>
              <a:rPr lang="en-US" sz="1100" dirty="0" err="1"/>
              <a:t>Semenist</a:t>
            </a:r>
            <a:r>
              <a:rPr lang="en-US" sz="1100" dirty="0"/>
              <a:t> I. et al. Emoji Explication in Digital Communication: Logical-Phenomenological Experiment Digital Humanities Workshop, 1. pp. 191-197. ISSN 978-145038736-1. (Scopus).</a:t>
            </a:r>
          </a:p>
          <a:p>
            <a:endParaRPr lang="en-US" sz="1100" dirty="0"/>
          </a:p>
          <a:p>
            <a:r>
              <a:rPr lang="en-US" sz="1100" dirty="0"/>
              <a:t>5. </a:t>
            </a:r>
            <a:r>
              <a:rPr lang="en-US" sz="1100" dirty="0" err="1"/>
              <a:t>Semenist</a:t>
            </a:r>
            <a:r>
              <a:rPr lang="en-US" sz="1100" dirty="0"/>
              <a:t> I. et al. Digital Interoperability of Foreign Languages Education Digital Humanities Workshop, 1. pp. 148-155. ISSN 978-145038736-1. (Scopus).</a:t>
            </a:r>
          </a:p>
          <a:p>
            <a:endParaRPr lang="en-US" sz="1100" dirty="0"/>
          </a:p>
          <a:p>
            <a:r>
              <a:rPr lang="en-US" sz="1100" dirty="0"/>
              <a:t>6. </a:t>
            </a:r>
            <a:r>
              <a:rPr lang="en-US" sz="1100" dirty="0" err="1"/>
              <a:t>Makhachashvili</a:t>
            </a:r>
            <a:r>
              <a:rPr lang="en-US" sz="1100" dirty="0"/>
              <a:t>, R., &amp; </a:t>
            </a:r>
            <a:r>
              <a:rPr lang="en-US" sz="1100" dirty="0" err="1"/>
              <a:t>Semenist</a:t>
            </a:r>
            <a:r>
              <a:rPr lang="en-US" sz="1100" dirty="0"/>
              <a:t>, I. (2022). La </a:t>
            </a:r>
            <a:r>
              <a:rPr lang="en-US" sz="1100" dirty="0" err="1"/>
              <a:t>calidad</a:t>
            </a:r>
            <a:r>
              <a:rPr lang="en-US" sz="1100" dirty="0"/>
              <a:t> del </a:t>
            </a:r>
            <a:r>
              <a:rPr lang="en-US" sz="1100" dirty="0" err="1"/>
              <a:t>aprendizaje</a:t>
            </a:r>
            <a:r>
              <a:rPr lang="en-US" sz="1100" dirty="0"/>
              <a:t> digital </a:t>
            </a:r>
            <a:r>
              <a:rPr lang="en-US" sz="1100" dirty="0" err="1"/>
              <a:t>en</a:t>
            </a:r>
            <a:r>
              <a:rPr lang="en-US" sz="1100" dirty="0"/>
              <a:t> </a:t>
            </a:r>
            <a:r>
              <a:rPr lang="en-US" sz="1100" dirty="0" err="1"/>
              <a:t>programas</a:t>
            </a:r>
            <a:r>
              <a:rPr lang="en-US" sz="1100" dirty="0"/>
              <a:t> </a:t>
            </a:r>
            <a:r>
              <a:rPr lang="en-US" sz="1100" dirty="0" err="1"/>
              <a:t>universitarios</a:t>
            </a:r>
            <a:r>
              <a:rPr lang="en-US" sz="1100" dirty="0"/>
              <a:t> de </a:t>
            </a:r>
            <a:r>
              <a:rPr lang="en-US" sz="1100" dirty="0" err="1"/>
              <a:t>idiomas</a:t>
            </a:r>
            <a:r>
              <a:rPr lang="en-US" sz="1100" dirty="0"/>
              <a:t> </a:t>
            </a:r>
            <a:r>
              <a:rPr lang="en-US" sz="1100" dirty="0" err="1"/>
              <a:t>orientales</a:t>
            </a:r>
            <a:r>
              <a:rPr lang="en-US" sz="1100" dirty="0"/>
              <a:t> y </a:t>
            </a:r>
            <a:r>
              <a:rPr lang="en-US" sz="1100" dirty="0" err="1"/>
              <a:t>europeos</a:t>
            </a:r>
            <a:r>
              <a:rPr lang="en-US" sz="1100" dirty="0"/>
              <a:t> </a:t>
            </a:r>
            <a:r>
              <a:rPr lang="en-US" sz="1100" dirty="0" err="1"/>
              <a:t>en</a:t>
            </a:r>
            <a:r>
              <a:rPr lang="en-US" sz="1100" dirty="0"/>
              <a:t> las </a:t>
            </a:r>
            <a:r>
              <a:rPr lang="en-US" sz="1100" dirty="0" err="1"/>
              <a:t>regiones</a:t>
            </a:r>
            <a:r>
              <a:rPr lang="en-US" sz="1100" dirty="0"/>
              <a:t> de </a:t>
            </a:r>
            <a:r>
              <a:rPr lang="en-US" sz="1100" dirty="0" err="1"/>
              <a:t>Ucrania</a:t>
            </a:r>
            <a:r>
              <a:rPr lang="en-US" sz="1100" dirty="0"/>
              <a:t>. Amazonia </a:t>
            </a:r>
            <a:r>
              <a:rPr lang="en-US" sz="1100" dirty="0" err="1"/>
              <a:t>Investiga</a:t>
            </a:r>
            <a:r>
              <a:rPr lang="en-US" sz="1100" dirty="0"/>
              <a:t>, 11(52), 62-73.https://doi.org/10.34069/AI/2022.52.04.7</a:t>
            </a:r>
          </a:p>
          <a:p>
            <a:r>
              <a:rPr lang="en-US" sz="1100" dirty="0"/>
              <a:t>(</a:t>
            </a:r>
            <a:r>
              <a:rPr lang="en-US" sz="1100" dirty="0" err="1"/>
              <a:t>Wos</a:t>
            </a:r>
            <a:r>
              <a:rPr lang="en-US" sz="1100" dirty="0"/>
              <a:t>) (</a:t>
            </a:r>
            <a:r>
              <a:rPr lang="uk-UA" sz="1100" dirty="0"/>
              <a:t>на індексації).</a:t>
            </a:r>
          </a:p>
          <a:p>
            <a:endParaRPr lang="ru-RU" sz="1000" dirty="0" smtClean="0"/>
          </a:p>
        </p:txBody>
      </p:sp>
    </p:spTree>
    <p:extLst>
      <p:ext uri="{BB962C8B-B14F-4D97-AF65-F5344CB8AC3E}">
        <p14:creationId xmlns:p14="http://schemas.microsoft.com/office/powerpoint/2010/main" val="633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5190" y="1071801"/>
            <a:ext cx="87788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Наукові продукти: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ru-RU" b="1" dirty="0" err="1" smtClean="0">
                <a:solidFill>
                  <a:srgbClr val="FF0000"/>
                </a:solidFill>
              </a:rPr>
              <a:t>татт</a:t>
            </a:r>
            <a:r>
              <a:rPr lang="uk-UA" b="1" dirty="0" smtClean="0">
                <a:solidFill>
                  <a:srgbClr val="FF0000"/>
                </a:solidFill>
              </a:rPr>
              <a:t>і у міжнародних фахових виданнях: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uk-UA" sz="1400" dirty="0"/>
              <a:t>1</a:t>
            </a:r>
            <a:r>
              <a:rPr lang="en-US" sz="1400" dirty="0" smtClean="0"/>
              <a:t>.</a:t>
            </a:r>
            <a:r>
              <a:rPr lang="uk-UA" sz="1400" i="1" dirty="0"/>
              <a:t> </a:t>
            </a:r>
            <a:r>
              <a:rPr lang="en-US" sz="1400" dirty="0"/>
              <a:t>Linguistic Philosophy of Cyberspace. </a:t>
            </a:r>
            <a:r>
              <a:rPr lang="en-US" sz="1400" i="1" dirty="0"/>
              <a:t>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 Special Issue, 2021. pp. 191-207. </a:t>
            </a:r>
            <a:r>
              <a:rPr lang="en-US" sz="1400" b="1" dirty="0"/>
              <a:t>ISSN: 1690-4524.</a:t>
            </a:r>
            <a:endParaRPr lang="uk-UA" sz="1400" dirty="0"/>
          </a:p>
          <a:p>
            <a:r>
              <a:rPr lang="uk-UA" sz="1400" dirty="0"/>
              <a:t>2</a:t>
            </a:r>
            <a:r>
              <a:rPr lang="en-US" sz="1400" dirty="0" smtClean="0"/>
              <a:t>.</a:t>
            </a:r>
            <a:r>
              <a:rPr lang="en-US" sz="1400" dirty="0"/>
              <a:t> </a:t>
            </a:r>
            <a:r>
              <a:rPr lang="en-US" sz="1400" dirty="0" err="1"/>
              <a:t>Interdisciplinarity</a:t>
            </a:r>
            <a:r>
              <a:rPr lang="en-US" sz="1400" dirty="0"/>
              <a:t> and Skills Development Through Final Qualification Assessment: Survey Study for European and Oriental Languages Programs. </a:t>
            </a:r>
            <a:r>
              <a:rPr lang="en-US" sz="1400" i="1" dirty="0"/>
              <a:t>The 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 Volume 19</a:t>
            </a:r>
            <a:r>
              <a:rPr lang="uk-UA" sz="1400" dirty="0"/>
              <a:t>.</a:t>
            </a:r>
            <a:r>
              <a:rPr lang="en-US" sz="1400" dirty="0"/>
              <a:t> Number 3. 2021. pp. 37-48. </a:t>
            </a:r>
            <a:r>
              <a:rPr lang="en-US" sz="1400" b="1" dirty="0"/>
              <a:t>ISSN: 1690-4524.</a:t>
            </a:r>
            <a:endParaRPr lang="uk-UA" sz="1400" dirty="0"/>
          </a:p>
          <a:p>
            <a:r>
              <a:rPr lang="uk-UA" sz="1400" dirty="0"/>
              <a:t>3</a:t>
            </a:r>
            <a:r>
              <a:rPr lang="en-US" sz="1400" dirty="0" smtClean="0"/>
              <a:t>.</a:t>
            </a:r>
            <a:r>
              <a:rPr lang="en-US" sz="1400" dirty="0"/>
              <a:t> Digital Meta-Skills Development for Interdisciplinary Competence in Foreign Languages Education.</a:t>
            </a:r>
            <a:r>
              <a:rPr lang="en-US" sz="1400" b="1" dirty="0"/>
              <a:t> </a:t>
            </a:r>
            <a:r>
              <a:rPr lang="en-US" sz="1400" i="1" dirty="0"/>
              <a:t>The 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 </a:t>
            </a:r>
            <a:r>
              <a:rPr lang="en-US" sz="1400" i="1" dirty="0"/>
              <a:t>Special Issue on “Trans and Inter-Disciplinary Research, Education, and Communication”. </a:t>
            </a:r>
            <a:r>
              <a:rPr lang="en-US" sz="1400" dirty="0"/>
              <a:t>2021</a:t>
            </a:r>
            <a:r>
              <a:rPr lang="en-US" sz="1400" i="1" dirty="0"/>
              <a:t>. </a:t>
            </a:r>
            <a:r>
              <a:rPr lang="en-US" sz="1400" b="1" dirty="0"/>
              <a:t>ISSN: 1690-4524</a:t>
            </a:r>
            <a:r>
              <a:rPr lang="en-US" sz="1400" dirty="0"/>
              <a:t>.</a:t>
            </a:r>
            <a:endParaRPr lang="uk-UA" sz="1400" dirty="0"/>
          </a:p>
          <a:p>
            <a:r>
              <a:rPr lang="uk-UA" sz="1400" dirty="0"/>
              <a:t>4</a:t>
            </a:r>
            <a:r>
              <a:rPr lang="en-US" sz="1400" dirty="0" smtClean="0"/>
              <a:t>.</a:t>
            </a:r>
            <a:r>
              <a:rPr lang="en-US" sz="1400" dirty="0"/>
              <a:t> </a:t>
            </a:r>
            <a:r>
              <a:rPr lang="en-US" sz="1400" dirty="0" err="1"/>
              <a:t>Interdisciplinarity</a:t>
            </a:r>
            <a:r>
              <a:rPr lang="en-US" sz="1400" dirty="0"/>
              <a:t> and Universality of Foreign Languages Education. </a:t>
            </a:r>
            <a:r>
              <a:rPr lang="en-US" sz="1400" i="1" dirty="0"/>
              <a:t>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 Special Issue. Volume 19. Number 4. 2021. </a:t>
            </a:r>
            <a:r>
              <a:rPr lang="en-US" sz="1400" b="1" dirty="0"/>
              <a:t>ISSN: 1690-4524.</a:t>
            </a:r>
            <a:endParaRPr lang="uk-UA" sz="1400" dirty="0"/>
          </a:p>
          <a:p>
            <a:r>
              <a:rPr lang="uk-UA" sz="1400" dirty="0"/>
              <a:t>5</a:t>
            </a:r>
            <a:r>
              <a:rPr lang="en-US" sz="1400" dirty="0" smtClean="0"/>
              <a:t>.</a:t>
            </a:r>
            <a:r>
              <a:rPr lang="en-US" sz="1400" b="1" dirty="0"/>
              <a:t> </a:t>
            </a:r>
            <a:r>
              <a:rPr lang="en-US" sz="1400" dirty="0"/>
              <a:t>Digital skills development for foreign languages education in Ukraine.</a:t>
            </a:r>
            <a:r>
              <a:rPr lang="en-US" sz="1400" b="1" dirty="0"/>
              <a:t> </a:t>
            </a:r>
            <a:r>
              <a:rPr lang="en-US" sz="1400" i="1" dirty="0"/>
              <a:t>IADIS International Journal on WWW/Internet. </a:t>
            </a:r>
            <a:r>
              <a:rPr lang="en-US" sz="1400" dirty="0"/>
              <a:t>Vol. 19. No. 2. 2021. pp. 46-66.</a:t>
            </a:r>
            <a:r>
              <a:rPr lang="en-US" sz="1400" i="1" dirty="0"/>
              <a:t> </a:t>
            </a:r>
            <a:r>
              <a:rPr lang="en-US" sz="1400" b="1" dirty="0"/>
              <a:t>ISSN: 1645-7641.</a:t>
            </a:r>
            <a:endParaRPr lang="uk-UA" sz="1400" dirty="0"/>
          </a:p>
          <a:p>
            <a:r>
              <a:rPr lang="uk-UA" sz="1400" dirty="0"/>
              <a:t>6</a:t>
            </a:r>
            <a:r>
              <a:rPr lang="en-US" sz="1400" dirty="0" smtClean="0"/>
              <a:t>.</a:t>
            </a:r>
            <a:r>
              <a:rPr lang="en-US" sz="1400" dirty="0"/>
              <a:t> Interdisciplinary Skills for Final Qualification Assessment Scenario: Survey Study for European and Oriental Languages Programs. </a:t>
            </a:r>
            <a:r>
              <a:rPr lang="en-US" sz="1400" i="1" dirty="0"/>
              <a:t>The Journal of </a:t>
            </a:r>
            <a:r>
              <a:rPr lang="en-US" sz="1400" i="1" dirty="0" err="1"/>
              <a:t>Systemics</a:t>
            </a:r>
            <a:r>
              <a:rPr lang="en-US" sz="1400" i="1" dirty="0"/>
              <a:t>, Cybernetics and Informatics: JSCI</a:t>
            </a:r>
            <a:r>
              <a:rPr lang="en-US" sz="1400" dirty="0"/>
              <a:t>. Volume 19</a:t>
            </a:r>
            <a:r>
              <a:rPr lang="uk-UA" sz="1400" dirty="0"/>
              <a:t>.</a:t>
            </a:r>
            <a:r>
              <a:rPr lang="en-US" sz="1400" dirty="0"/>
              <a:t> Number 7. 2021. pp. 20-42. </a:t>
            </a:r>
            <a:r>
              <a:rPr lang="en-US" sz="1400" b="1" dirty="0"/>
              <a:t>ISSN: 1690-4524.</a:t>
            </a:r>
            <a:endParaRPr lang="uk-UA" sz="1400" dirty="0"/>
          </a:p>
          <a:p>
            <a:pPr algn="just"/>
            <a:endParaRPr lang="uk-UA" sz="1400" dirty="0"/>
          </a:p>
          <a:p>
            <a:pPr algn="just"/>
            <a:r>
              <a:rPr lang="uk-UA" sz="1400" b="1" dirty="0" smtClean="0"/>
              <a:t>та інші…</a:t>
            </a:r>
            <a:endParaRPr lang="uk-UA" sz="1400" b="1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8909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700777"/>
            <a:ext cx="877881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algn="ctr"/>
            <a:endParaRPr lang="uk-UA" b="1" dirty="0" smtClean="0">
              <a:solidFill>
                <a:srgbClr val="FF0000"/>
              </a:solidFill>
            </a:endParaRPr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Наукові продукти: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Фахові публікації, Категорія Б (12 публікацій):</a:t>
            </a:r>
          </a:p>
          <a:p>
            <a:pPr algn="just"/>
            <a:r>
              <a:rPr lang="en-US" sz="1100" dirty="0"/>
              <a:t>1. </a:t>
            </a:r>
            <a:r>
              <a:rPr lang="en-US" sz="1100" dirty="0" err="1"/>
              <a:t>Semenist</a:t>
            </a:r>
            <a:r>
              <a:rPr lang="en-US" sz="1100" dirty="0"/>
              <a:t> I. DIGITAL INNOVATIVE COMMUNICATION </a:t>
            </a:r>
            <a:r>
              <a:rPr lang="en-US" sz="1100" dirty="0" smtClean="0"/>
              <a:t>MODELLING (BASED </a:t>
            </a:r>
            <a:r>
              <a:rPr lang="en-US" sz="1100" dirty="0"/>
              <a:t>ON INNOVATIONS OF THE ASIAN LANGUAGES). </a:t>
            </a:r>
            <a:r>
              <a:rPr lang="uk-UA" sz="1100" dirty="0"/>
              <a:t>Науковий вісник Міжнародного гуманітарного університету. Сер.: Філологія. 2022 № 55. </a:t>
            </a:r>
            <a:r>
              <a:rPr lang="en-US" sz="1100" dirty="0"/>
              <a:t>et al. ISSN 2409-1154.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/>
              <a:t>2. </a:t>
            </a:r>
            <a:r>
              <a:rPr lang="uk-UA" sz="1100" dirty="0" err="1"/>
              <a:t>Москальов</a:t>
            </a:r>
            <a:r>
              <a:rPr lang="uk-UA" sz="1100" dirty="0"/>
              <a:t> Д. П. </a:t>
            </a:r>
            <a:r>
              <a:rPr lang="en-US" sz="1100" dirty="0"/>
              <a:t>et al. </a:t>
            </a:r>
            <a:r>
              <a:rPr lang="uk-UA" sz="1100" dirty="0"/>
              <a:t>ПЕРСПЕКТИВИ ВИКОРИСТАННЯ НЕЙРОМЕРЕЖ ПРИ</a:t>
            </a:r>
          </a:p>
          <a:p>
            <a:pPr algn="just"/>
            <a:r>
              <a:rPr lang="uk-UA" sz="1100" dirty="0"/>
              <a:t>ВИВЧЕННІ ТА ДОСЛІДЖЕННІ ЯПОНСЬКОЇ МОВИ. Науковий вісник Міжнародного гуманітарного університету. Сер.: Філологія. 2022 № 55. </a:t>
            </a:r>
            <a:r>
              <a:rPr lang="en-US" sz="1100" dirty="0"/>
              <a:t>et al. ISSN 2409-1154.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/>
              <a:t>3. </a:t>
            </a:r>
            <a:r>
              <a:rPr lang="uk-UA" sz="1100" dirty="0" err="1"/>
              <a:t>Семеніст</a:t>
            </a:r>
            <a:r>
              <a:rPr lang="uk-UA" sz="1100" dirty="0"/>
              <a:t> І. В. ІЛЛОКУТИВНЕ МОДЕЛЮВАННЯ ІННОВАЦІЙНОЇ</a:t>
            </a:r>
          </a:p>
          <a:p>
            <a:pPr algn="just"/>
            <a:r>
              <a:rPr lang="uk-UA" sz="1100" dirty="0"/>
              <a:t>ОСВІТНЬОЇ КОМУНІКАЦІЇ В ЦИФРОВОМУ СЕРЕДОВИЩІ</a:t>
            </a:r>
          </a:p>
          <a:p>
            <a:pPr algn="just"/>
            <a:r>
              <a:rPr lang="uk-UA" sz="1100" dirty="0"/>
              <a:t>(НА МАТЕРІАЛІ ЄВРОПЕЙСЬКИХ ТА АЗІЙСЬКИХ ВАРІАНТІВ</a:t>
            </a:r>
          </a:p>
          <a:p>
            <a:pPr algn="just"/>
            <a:r>
              <a:rPr lang="uk-UA" sz="1100" dirty="0"/>
              <a:t>АНГЛІЙСЬКОЇ МОВИ). Науковий вісник Міжнародного гуманітарного університету. Сер.: Філологія. 2022 № 54. </a:t>
            </a:r>
            <a:r>
              <a:rPr lang="en-US" sz="1100" dirty="0"/>
              <a:t>et al. ISSN 2409-1154.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/>
              <a:t>4. </a:t>
            </a:r>
            <a:r>
              <a:rPr lang="en-US" sz="1100" dirty="0" err="1"/>
              <a:t>Ilnytska</a:t>
            </a:r>
            <a:r>
              <a:rPr lang="en-US" sz="1100" dirty="0"/>
              <a:t> M. B. GOVERNMENT “INSANITY” MOTIVES IN OLENA ZVYCHAINA'S</a:t>
            </a:r>
          </a:p>
          <a:p>
            <a:pPr algn="just"/>
            <a:r>
              <a:rPr lang="en-US" sz="1100" dirty="0"/>
              <a:t>AND EILEEN CHANG`S WORKS. </a:t>
            </a:r>
            <a:r>
              <a:rPr lang="uk-UA" sz="1100" dirty="0"/>
              <a:t>Науковий вісник Міжнародного гуманітарного університету. Сер.: Філологія. 2022 № 53 том 2</a:t>
            </a:r>
          </a:p>
          <a:p>
            <a:pPr algn="just"/>
            <a:endParaRPr lang="uk-UA" sz="1100" dirty="0"/>
          </a:p>
          <a:p>
            <a:pPr algn="just"/>
            <a:r>
              <a:rPr lang="uk-UA" sz="1100" dirty="0"/>
              <a:t>5. </a:t>
            </a:r>
            <a:r>
              <a:rPr lang="uk-UA" sz="1100" dirty="0" err="1"/>
              <a:t>Семеніст</a:t>
            </a:r>
            <a:r>
              <a:rPr lang="uk-UA" sz="1100" dirty="0"/>
              <a:t> І. В. МОДЕЛЮВАННЯ ІННОВАЦІЙНОЇ МОВНОЇ КОМУНІКАЦІЇ</a:t>
            </a:r>
          </a:p>
          <a:p>
            <a:pPr algn="just"/>
            <a:r>
              <a:rPr lang="uk-UA" sz="1100" dirty="0"/>
              <a:t>У ЦИФРОВОМУ СЕРЕДОВИЩІ (НА МАТЕРІАЛІ ЄВРОПЕЙСЬКИХ</a:t>
            </a:r>
          </a:p>
          <a:p>
            <a:pPr algn="just"/>
            <a:r>
              <a:rPr lang="uk-UA" sz="1100" dirty="0"/>
              <a:t>ТА АЗІЙСЬКИХ ВАРІАНТІВ АНГЛІЙСЬКОЇ МОВИ). Науковий вісник Міжнародного гуманітарного університету. Сер.: Філологія. 2021 № 52 том 1. </a:t>
            </a:r>
            <a:r>
              <a:rPr lang="en-US" sz="1100" dirty="0"/>
              <a:t>ISSN 2409-1154.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/>
              <a:t>6. </a:t>
            </a:r>
            <a:r>
              <a:rPr lang="en-US" sz="1100" dirty="0" err="1"/>
              <a:t>Semenist</a:t>
            </a:r>
            <a:r>
              <a:rPr lang="en-US" sz="1100" dirty="0"/>
              <a:t> I. Methodological modelling of innovative communication for new knowledge acquisition in the global digital ream. </a:t>
            </a:r>
            <a:r>
              <a:rPr lang="uk-UA" sz="1100" dirty="0"/>
              <a:t>Вчені записки ТНУ імені В. І. Вернадського. Серія: Філологія. Журналістика, 33(72) (1). </a:t>
            </a:r>
            <a:r>
              <a:rPr lang="en-US" sz="1100" dirty="0"/>
              <a:t>pp. 46-53. ISSN 2710-4664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/>
              <a:t>7. </a:t>
            </a:r>
            <a:r>
              <a:rPr lang="en-US" sz="1100" dirty="0" err="1"/>
              <a:t>Semenist</a:t>
            </a:r>
            <a:r>
              <a:rPr lang="en-US" sz="1100" dirty="0"/>
              <a:t> I. Innovative communication for new knowledge acquisition in the digital realm </a:t>
            </a:r>
            <a:r>
              <a:rPr lang="uk-UA" sz="1100" dirty="0" err="1"/>
              <a:t>Актуальн</a:t>
            </a:r>
            <a:r>
              <a:rPr lang="en-US" sz="1100" dirty="0" err="1"/>
              <a:t>i</a:t>
            </a:r>
            <a:r>
              <a:rPr lang="en-US" sz="1100" dirty="0"/>
              <a:t> </a:t>
            </a:r>
            <a:r>
              <a:rPr lang="uk-UA" sz="1100" dirty="0"/>
              <a:t>питання </a:t>
            </a:r>
            <a:r>
              <a:rPr lang="uk-UA" sz="1100" dirty="0" err="1"/>
              <a:t>гуман</a:t>
            </a:r>
            <a:r>
              <a:rPr lang="en-US" sz="1100" dirty="0" err="1"/>
              <a:t>i</a:t>
            </a:r>
            <a:r>
              <a:rPr lang="uk-UA" sz="1100" dirty="0"/>
              <a:t>тарних наук, 47 (3). </a:t>
            </a:r>
            <a:r>
              <a:rPr lang="en-US" sz="1100" dirty="0"/>
              <a:t>pp. 150-157. ISSN 2308-4855</a:t>
            </a:r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2166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71604" y="2500306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002060"/>
                </a:solidFill>
              </a:rPr>
              <a:t>ДЯКУЄМО ЗА УВАГУ!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6083</TotalTime>
  <Words>842</Words>
  <Application>Microsoft Office PowerPoint</Application>
  <PresentationFormat>Екран (4:3)</PresentationFormat>
  <Paragraphs>110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Реєстраційний номер: 0116U007073 Термін виконання:  06.2016 – 06.2023 Керівник: Семеніст Іван Васильович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KMPU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Confucius Class</cp:lastModifiedBy>
  <cp:revision>159</cp:revision>
  <dcterms:created xsi:type="dcterms:W3CDTF">2015-04-14T12:36:09Z</dcterms:created>
  <dcterms:modified xsi:type="dcterms:W3CDTF">2022-06-21T11:04:38Z</dcterms:modified>
</cp:coreProperties>
</file>