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81" r:id="rId4"/>
    <p:sldId id="277" r:id="rId5"/>
    <p:sldId id="282" r:id="rId6"/>
    <p:sldId id="278" r:id="rId7"/>
    <p:sldId id="279" r:id="rId8"/>
    <p:sldId id="280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3" d="100"/>
          <a:sy n="83" d="100"/>
        </p:scale>
        <p:origin x="145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B2BAB0-61F5-4A1C-849F-00D96716E72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57FB21-D66A-4C60-92B2-A13CF856BFA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86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7053C-0BCF-4E3A-8DEF-A122E10C6F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D152-1D17-421A-B6B2-0C914DAF1502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A7CE-1F7D-4ABF-8949-18F8B460EE8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A522-B56F-4935-9BB7-97411CEB1083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DC89-AD7F-4F06-82B6-A81DD5D7131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6843-270A-4A4E-8C62-C8CADEB214F2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4D78-DDDC-4C6B-A6AF-5595895339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D294-001F-481F-B835-E8046CE8D5A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F6B4-9999-43BC-AFCF-6E368DA9FCC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FA4B-08E2-4DC2-B60A-BAB7267C4BDA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67E-3515-46EB-85DB-4A76B04B3D4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4F83-F6AB-4801-B79E-FADD104884A0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AB93-B46A-491A-8501-1304729FD16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28EF-665F-4123-88AD-7B2BD774FE93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BA6B-8EC1-47C1-A055-29A58845A7B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720-D593-4225-8AF9-60BE727BBFA4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06BB-E24A-4AE3-BD15-FFF7C5C9C30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9281-389A-4219-AC1D-851004695E9C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794B-469D-4A04-A115-01C91D7328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7837-6511-44FA-82C6-AAF25F84BF3B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95BB-E466-4A8E-A768-C80999A3054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15C0-64CA-4EAB-A9DE-8F0C84AC97C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1E9C-8A24-4E10-88C9-BC7B9615E0F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E3D4D-44A1-46C4-8DB7-23C649A269E9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54E2C-D960-4999-A9BC-16C11E21928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929066"/>
            <a:ext cx="7816924" cy="2643206"/>
          </a:xfrm>
          <a:solidFill>
            <a:schemeClr val="accent5">
              <a:lumMod val="40000"/>
              <a:lumOff val="60000"/>
              <a:alpha val="71000"/>
            </a:schemeClr>
          </a:solidFill>
        </p:spPr>
        <p:txBody>
          <a:bodyPr/>
          <a:lstStyle/>
          <a:p>
            <a:pPr algn="l"/>
            <a:r>
              <a:rPr lang="ru-RU" sz="1800" b="1" dirty="0" err="1" smtClean="0">
                <a:solidFill>
                  <a:schemeClr val="tx2"/>
                </a:solidFill>
              </a:rPr>
              <a:t>Реєстраційний</a:t>
            </a:r>
            <a:r>
              <a:rPr lang="ru-RU" sz="1800" b="1" dirty="0" smtClean="0">
                <a:solidFill>
                  <a:schemeClr val="tx2"/>
                </a:solidFill>
              </a:rPr>
              <a:t> номер: </a:t>
            </a:r>
            <a:r>
              <a:rPr lang="ru-RU" sz="1800" dirty="0" smtClean="0">
                <a:solidFill>
                  <a:schemeClr val="tx2"/>
                </a:solidFill>
              </a:rPr>
              <a:t>0116U007073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Термін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виконання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06.2016 – 06.2022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Керівник</a:t>
            </a:r>
            <a:r>
              <a:rPr lang="ru-RU" sz="1800" b="1" dirty="0" smtClean="0">
                <a:solidFill>
                  <a:schemeClr val="tx2"/>
                </a:solidFill>
              </a:rPr>
              <a:t>: </a:t>
            </a:r>
            <a:r>
              <a:rPr lang="ru-RU" sz="1800" dirty="0" err="1" smtClean="0">
                <a:solidFill>
                  <a:schemeClr val="tx2"/>
                </a:solidFill>
              </a:rPr>
              <a:t>Семеніст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Іван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Васильович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229600" cy="22979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ЗВІТ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ПРО ВИКОНАННЯ НАУКОВОЇ ТЕМИ: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«РОЗВИТОК СХОДОЗНАВЧИХ СТУДІЙ У КОНТЕКСТІ ІНТЕРНАЦІОНАЛІЗАЦІЇ ВИЩОЇ ОСВІТИ»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(2016-2021)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19672" y="1351714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ПІВРІЧЧЯ 20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512" y="2105673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На теоретичному рівні:</a:t>
            </a:r>
          </a:p>
          <a:p>
            <a:r>
              <a:rPr lang="uk-UA" sz="1500" dirty="0">
                <a:latin typeface="+mn-lt"/>
              </a:rPr>
              <a:t>1. Визначено та </a:t>
            </a:r>
            <a:r>
              <a:rPr lang="uk-UA" sz="1500" dirty="0" err="1">
                <a:latin typeface="+mn-lt"/>
              </a:rPr>
              <a:t>параметризовано</a:t>
            </a:r>
            <a:r>
              <a:rPr lang="uk-UA" sz="1500" dirty="0">
                <a:latin typeface="+mn-lt"/>
              </a:rPr>
              <a:t> інноваційну комунікацію східними мовами у глобальному цифровому середовищі як консолідований на </a:t>
            </a:r>
            <a:r>
              <a:rPr lang="uk-UA" sz="1500" dirty="0" err="1">
                <a:latin typeface="+mn-lt"/>
              </a:rPr>
              <a:t>макро</a:t>
            </a:r>
            <a:r>
              <a:rPr lang="uk-UA" sz="1500" dirty="0">
                <a:latin typeface="+mn-lt"/>
              </a:rPr>
              <a:t>- та мікрорівні об’єкт аналізу;</a:t>
            </a:r>
          </a:p>
          <a:p>
            <a:r>
              <a:rPr lang="uk-UA" sz="1500" dirty="0">
                <a:latin typeface="+mn-lt"/>
              </a:rPr>
              <a:t>2. Визначено інтегративні теоретико-методологічні засади дослідження інтернаціоналізації вищої освіти у цифровому середовищі; </a:t>
            </a:r>
          </a:p>
          <a:p>
            <a:r>
              <a:rPr lang="uk-UA" sz="1500" dirty="0">
                <a:latin typeface="+mn-lt"/>
              </a:rPr>
              <a:t>3. </a:t>
            </a:r>
            <a:r>
              <a:rPr lang="uk-UA" sz="1500" dirty="0" err="1">
                <a:latin typeface="+mn-lt"/>
              </a:rPr>
              <a:t>Параметризовано</a:t>
            </a:r>
            <a:r>
              <a:rPr lang="uk-UA" sz="1500" dirty="0">
                <a:latin typeface="+mn-lt"/>
              </a:rPr>
              <a:t> інноваційну комунікацію в цифровому середовищі в умовах глобальних карантинних обмежень; </a:t>
            </a:r>
          </a:p>
          <a:p>
            <a:r>
              <a:rPr lang="uk-UA" sz="1500" dirty="0">
                <a:latin typeface="+mn-lt"/>
              </a:rPr>
              <a:t>4. Запропоновано методологічну рамку моделювання інноваційної комунікації у галузі отримання нових знань на матеріалі східних мов у цифровому середовищі в онтологічній, </a:t>
            </a:r>
            <a:r>
              <a:rPr lang="uk-UA" sz="1500" dirty="0" err="1">
                <a:latin typeface="+mn-lt"/>
              </a:rPr>
              <a:t>мовній</a:t>
            </a:r>
            <a:r>
              <a:rPr lang="uk-UA" sz="1500" dirty="0">
                <a:latin typeface="+mn-lt"/>
              </a:rPr>
              <a:t> та когнітивній </a:t>
            </a:r>
            <a:r>
              <a:rPr lang="uk-UA" sz="1500" dirty="0" err="1">
                <a:latin typeface="+mn-lt"/>
              </a:rPr>
              <a:t>площинах</a:t>
            </a:r>
            <a:r>
              <a:rPr lang="uk-UA" sz="1500" dirty="0">
                <a:latin typeface="+mn-lt"/>
              </a:rPr>
              <a:t>; </a:t>
            </a:r>
          </a:p>
          <a:p>
            <a:r>
              <a:rPr lang="uk-UA" sz="1500" dirty="0">
                <a:latin typeface="+mn-lt"/>
              </a:rPr>
              <a:t>5. Ідентифіковано макроструктуру інноваційної комунікації у галузі отримання нових знань як сукупний загал </a:t>
            </a:r>
            <a:r>
              <a:rPr lang="uk-UA" sz="1500" dirty="0" err="1">
                <a:latin typeface="+mn-lt"/>
              </a:rPr>
              <a:t>лінгвокомунікативних</a:t>
            </a:r>
            <a:r>
              <a:rPr lang="uk-UA" sz="1500" dirty="0">
                <a:latin typeface="+mn-lt"/>
              </a:rPr>
              <a:t> та інструментальних новотворів китайської та японської мов у системній змістовій єдності їх референтної співвіднесеності із </a:t>
            </a:r>
            <a:r>
              <a:rPr lang="uk-UA" sz="1500" dirty="0" err="1">
                <a:latin typeface="+mn-lt"/>
              </a:rPr>
              <a:t>субстантними</a:t>
            </a:r>
            <a:r>
              <a:rPr lang="uk-UA" sz="1500" dirty="0">
                <a:latin typeface="+mn-lt"/>
              </a:rPr>
              <a:t> (онтологічними, </a:t>
            </a:r>
            <a:r>
              <a:rPr lang="uk-UA" sz="1500" dirty="0" err="1">
                <a:latin typeface="+mn-lt"/>
              </a:rPr>
              <a:t>епістемічними</a:t>
            </a:r>
            <a:r>
              <a:rPr lang="uk-UA" sz="1500" dirty="0">
                <a:latin typeface="+mn-lt"/>
              </a:rPr>
              <a:t>, антропологічними, технологічними).</a:t>
            </a:r>
          </a:p>
          <a:p>
            <a:r>
              <a:rPr lang="uk-UA" sz="1500" dirty="0">
                <a:latin typeface="+mn-lt"/>
              </a:rPr>
              <a:t>6. Інвентаризовано типологію </a:t>
            </a:r>
            <a:r>
              <a:rPr lang="uk-UA" sz="1500" dirty="0" err="1">
                <a:latin typeface="+mn-lt"/>
              </a:rPr>
              <a:t>лінгвокогнітивних</a:t>
            </a:r>
            <a:r>
              <a:rPr lang="uk-UA" sz="1500" dirty="0">
                <a:latin typeface="+mn-lt"/>
              </a:rPr>
              <a:t> сценаріїв комунікації китайською та японською мовами у цифровому середовищі; </a:t>
            </a:r>
          </a:p>
          <a:p>
            <a:r>
              <a:rPr lang="uk-UA" sz="1500" dirty="0">
                <a:latin typeface="+mn-lt"/>
              </a:rPr>
              <a:t>7. </a:t>
            </a:r>
            <a:r>
              <a:rPr lang="uk-UA" sz="1500" dirty="0" err="1">
                <a:latin typeface="+mn-lt"/>
              </a:rPr>
              <a:t>Параметризовано</a:t>
            </a:r>
            <a:r>
              <a:rPr lang="uk-UA" sz="1500" dirty="0">
                <a:latin typeface="+mn-lt"/>
              </a:rPr>
              <a:t> статичні та динамічні якісні характеристики різнорівневих та </a:t>
            </a:r>
            <a:r>
              <a:rPr lang="uk-UA" sz="1500" dirty="0" err="1">
                <a:latin typeface="+mn-lt"/>
              </a:rPr>
              <a:t>різносубстратних</a:t>
            </a:r>
            <a:r>
              <a:rPr lang="uk-UA" sz="1500" dirty="0">
                <a:latin typeface="+mn-lt"/>
              </a:rPr>
              <a:t> елементів структури плану змісту одиниць у цифровому середовищі на матеріалі глобалізованих варіантів східних 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19672" y="1351714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ПІВРІЧЧЯ 20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512" y="2105673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На практичному рівні:</a:t>
            </a:r>
          </a:p>
          <a:p>
            <a:r>
              <a:rPr lang="uk-UA" sz="1600" dirty="0">
                <a:latin typeface="+mn-lt"/>
              </a:rPr>
              <a:t>1. Здійснено </a:t>
            </a:r>
            <a:r>
              <a:rPr lang="uk-UA" sz="1600" dirty="0" err="1">
                <a:latin typeface="+mn-lt"/>
              </a:rPr>
              <a:t>лінгвопрагматичне</a:t>
            </a:r>
            <a:r>
              <a:rPr lang="uk-UA" sz="1600" dirty="0">
                <a:latin typeface="+mn-lt"/>
              </a:rPr>
              <a:t> профілювання інноваційної комунікації у цифровому середовищі на матеріалі східних мов (китайська/японська);</a:t>
            </a:r>
          </a:p>
          <a:p>
            <a:r>
              <a:rPr lang="uk-UA" sz="1600" dirty="0">
                <a:latin typeface="+mn-lt"/>
              </a:rPr>
              <a:t>2. Запроваджено методику та інструменти емпіричної </a:t>
            </a:r>
            <a:r>
              <a:rPr lang="uk-UA" sz="1600" dirty="0" err="1">
                <a:latin typeface="+mn-lt"/>
              </a:rPr>
              <a:t>вимірюваності</a:t>
            </a:r>
            <a:r>
              <a:rPr lang="uk-UA" sz="1600" dirty="0">
                <a:latin typeface="+mn-lt"/>
              </a:rPr>
              <a:t> результативності інноваційної комунікації східними мовами у цифровому середовищі; </a:t>
            </a:r>
          </a:p>
          <a:p>
            <a:r>
              <a:rPr lang="uk-UA" sz="1600" dirty="0">
                <a:latin typeface="+mn-lt"/>
              </a:rPr>
              <a:t>3. Реалізовано експериментальну верифікацію </a:t>
            </a:r>
            <a:r>
              <a:rPr lang="uk-UA" sz="1600" dirty="0" err="1">
                <a:latin typeface="+mn-lt"/>
              </a:rPr>
              <a:t>перлокутивної</a:t>
            </a:r>
            <a:r>
              <a:rPr lang="uk-UA" sz="1600" dirty="0">
                <a:latin typeface="+mn-lt"/>
              </a:rPr>
              <a:t> ефективності інноваційної комунікації східними мовами в період надзвичайних карантинних обмежень;</a:t>
            </a:r>
          </a:p>
          <a:p>
            <a:r>
              <a:rPr lang="uk-UA" sz="1600" dirty="0">
                <a:latin typeface="+mn-lt"/>
              </a:rPr>
              <a:t>4. Ідентифіковано принципи універсальності міждисциплінарного моделювання комунікації китайською та японською мовами; </a:t>
            </a:r>
          </a:p>
          <a:p>
            <a:r>
              <a:rPr lang="uk-UA" sz="1600" dirty="0">
                <a:latin typeface="+mn-lt"/>
              </a:rPr>
              <a:t>5. Визначено </a:t>
            </a:r>
            <a:r>
              <a:rPr lang="uk-UA" sz="1600" dirty="0" err="1">
                <a:latin typeface="+mn-lt"/>
              </a:rPr>
              <a:t>антропоцентричні</a:t>
            </a:r>
            <a:r>
              <a:rPr lang="uk-UA" sz="1600" dirty="0">
                <a:latin typeface="+mn-lt"/>
              </a:rPr>
              <a:t> засади </a:t>
            </a:r>
            <a:r>
              <a:rPr lang="uk-UA" sz="1600" dirty="0" err="1">
                <a:latin typeface="+mn-lt"/>
              </a:rPr>
              <a:t>інновативності</a:t>
            </a:r>
            <a:r>
              <a:rPr lang="uk-UA" sz="1600" dirty="0">
                <a:latin typeface="+mn-lt"/>
              </a:rPr>
              <a:t> комунікації глобалізованими варіантами східних мов у глобальному цифровому середовищі; </a:t>
            </a:r>
          </a:p>
          <a:p>
            <a:r>
              <a:rPr lang="uk-UA" sz="1600" dirty="0">
                <a:latin typeface="+mn-lt"/>
              </a:rPr>
              <a:t>6. Систематизовано інструментальні механізми реалізації комунікації східними мовами у цифровому середовищі</a:t>
            </a:r>
          </a:p>
        </p:txBody>
      </p:sp>
    </p:spTree>
    <p:extLst>
      <p:ext uri="{BB962C8B-B14F-4D97-AF65-F5344CB8AC3E}">
        <p14:creationId xmlns:p14="http://schemas.microsoft.com/office/powerpoint/2010/main" val="23791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285875" y="1624139"/>
          <a:ext cx="6572249" cy="4608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676">
                  <a:extLst>
                    <a:ext uri="{9D8B030D-6E8A-4147-A177-3AD203B41FA5}">
                      <a16:colId xmlns:a16="http://schemas.microsoft.com/office/drawing/2014/main" val="947744109"/>
                    </a:ext>
                  </a:extLst>
                </a:gridCol>
                <a:gridCol w="899447">
                  <a:extLst>
                    <a:ext uri="{9D8B030D-6E8A-4147-A177-3AD203B41FA5}">
                      <a16:colId xmlns:a16="http://schemas.microsoft.com/office/drawing/2014/main" val="3372749677"/>
                    </a:ext>
                  </a:extLst>
                </a:gridCol>
                <a:gridCol w="3779329">
                  <a:extLst>
                    <a:ext uri="{9D8B030D-6E8A-4147-A177-3AD203B41FA5}">
                      <a16:colId xmlns:a16="http://schemas.microsoft.com/office/drawing/2014/main" val="2165563830"/>
                    </a:ext>
                  </a:extLst>
                </a:gridCol>
                <a:gridCol w="1442797">
                  <a:extLst>
                    <a:ext uri="{9D8B030D-6E8A-4147-A177-3AD203B41FA5}">
                      <a16:colId xmlns:a16="http://schemas.microsoft.com/office/drawing/2014/main" val="1994940199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Країна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заходу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Індексація матеріалів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550640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Multi-Conference on Complexity, Informatics and Cybernetics: IMCIC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55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uk-UA" sz="1200">
                          <a:effectLst/>
                        </a:rPr>
                        <a:t>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Conference on Society and Information Technologies: ICSIT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91501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Японія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9th International Conference on Information and Education Technology (ICIET 2021), О</a:t>
                      </a:r>
                      <a:r>
                        <a:rPr lang="en-US" sz="1200">
                          <a:effectLst/>
                        </a:rPr>
                        <a:t>kayama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244355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e-Society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4713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Австралія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17th International Conference on Technology, Knowledge, and Society, University of Melbourne, Australia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Прийнято до друку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611802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4133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COMPLEXIS 2021, </a:t>
                      </a:r>
                      <a:r>
                        <a:rPr lang="uk-UA" sz="1200">
                          <a:effectLst/>
                        </a:rPr>
                        <a:t>6th International Conference on </a:t>
                      </a:r>
                      <a:r>
                        <a:rPr lang="en-US" sz="1200">
                          <a:effectLst/>
                        </a:rPr>
                        <a:t>Complexity, Future Information Systems and Risks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73079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8th International Conference on Educational Technologies (ICEduTech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86784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Німеччина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GiLEYourth International Conference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143565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Таїланд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7th International Conference on Frontiers of Educational Technologies (ICFET 2021)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396269"/>
                  </a:ext>
                </a:extLst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14th International Conference on ICT, Society and Human Beings 2021 (ICT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797158"/>
                  </a:ext>
                </a:extLst>
              </a:tr>
            </a:tbl>
          </a:graphicData>
        </a:graphic>
      </p:graphicFrame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785926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rgbClr val="FF0000"/>
                </a:solidFill>
              </a:rPr>
              <a:t>Апробація результатів досліджень:</a:t>
            </a:r>
            <a:endParaRPr lang="ru-RU" sz="1600" dirty="0" smtClean="0">
              <a:solidFill>
                <a:srgbClr val="FF0000"/>
              </a:solidFill>
            </a:endParaRPr>
          </a:p>
          <a:p>
            <a:pPr lvl="0"/>
            <a:endParaRPr lang="uk-UA" sz="1600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11993"/>
              </p:ext>
            </p:extLst>
          </p:nvPr>
        </p:nvGraphicFramePr>
        <p:xfrm>
          <a:off x="357158" y="2172698"/>
          <a:ext cx="8103274" cy="3992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957">
                  <a:extLst>
                    <a:ext uri="{9D8B030D-6E8A-4147-A177-3AD203B41FA5}">
                      <a16:colId xmlns:a16="http://schemas.microsoft.com/office/drawing/2014/main" val="409165581"/>
                    </a:ext>
                  </a:extLst>
                </a:gridCol>
                <a:gridCol w="1420906">
                  <a:extLst>
                    <a:ext uri="{9D8B030D-6E8A-4147-A177-3AD203B41FA5}">
                      <a16:colId xmlns:a16="http://schemas.microsoft.com/office/drawing/2014/main" val="3207918015"/>
                    </a:ext>
                  </a:extLst>
                </a:gridCol>
                <a:gridCol w="5970411">
                  <a:extLst>
                    <a:ext uri="{9D8B030D-6E8A-4147-A177-3AD203B41FA5}">
                      <a16:colId xmlns:a16="http://schemas.microsoft.com/office/drawing/2014/main" val="315394511"/>
                    </a:ext>
                  </a:extLst>
                </a:gridCol>
              </a:tblGrid>
              <a:tr h="33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Країна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заходу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280856"/>
                  </a:ext>
                </a:extLst>
              </a:tr>
              <a:tr h="492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США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Multi-Conference on Complexity, Informatics and Cybernetics: IMCIC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023259"/>
                  </a:ext>
                </a:extLst>
              </a:tr>
              <a:tr h="248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uk-UA" sz="1200" dirty="0">
                          <a:effectLst/>
                        </a:rPr>
                        <a:t>ША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Conference on Society and Information Technologies: ICSIT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110023"/>
                  </a:ext>
                </a:extLst>
              </a:tr>
              <a:tr h="496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Японія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9th International Conference on Information and Education Technology (ICIET 2021), О</a:t>
                      </a:r>
                      <a:r>
                        <a:rPr lang="en-US" sz="1200">
                          <a:effectLst/>
                        </a:rPr>
                        <a:t>kayama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554421"/>
                  </a:ext>
                </a:extLst>
              </a:tr>
              <a:tr h="310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Португалія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e-Society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297310"/>
                  </a:ext>
                </a:extLst>
              </a:tr>
              <a:tr h="497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Австралія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17th International Conference on Technology, Knowledge, and Society, University of Melbourne, Australia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050531"/>
                  </a:ext>
                </a:extLst>
              </a:tr>
              <a:tr h="248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Нідерланди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532873"/>
                  </a:ext>
                </a:extLst>
              </a:tr>
              <a:tr h="497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Португалія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COMPLEXIS 2021, </a:t>
                      </a:r>
                      <a:r>
                        <a:rPr lang="uk-UA" sz="1200">
                          <a:effectLst/>
                        </a:rPr>
                        <a:t>6th International Conference on </a:t>
                      </a:r>
                      <a:r>
                        <a:rPr lang="en-US" sz="1200">
                          <a:effectLst/>
                        </a:rPr>
                        <a:t>Complexity, Future Information Systems and Risks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599409"/>
                  </a:ext>
                </a:extLst>
              </a:tr>
              <a:tr h="248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Нідерланди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8th International Conference on Educational Technologies (ICEduTech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493101"/>
                  </a:ext>
                </a:extLst>
              </a:tr>
              <a:tr h="372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Таїланд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7th International Conference on Frontiers of Educational Technologies (ICFET 2021)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664781"/>
                  </a:ext>
                </a:extLst>
              </a:tr>
              <a:tr h="248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Нідерланди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14th International Conference on ICT, Society and Human Beings 2021 (ICT 2021)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1246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6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285875" y="1624139"/>
          <a:ext cx="6572249" cy="4608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676">
                  <a:extLst>
                    <a:ext uri="{9D8B030D-6E8A-4147-A177-3AD203B41FA5}">
                      <a16:colId xmlns:a16="http://schemas.microsoft.com/office/drawing/2014/main" val="947744109"/>
                    </a:ext>
                  </a:extLst>
                </a:gridCol>
                <a:gridCol w="899447">
                  <a:extLst>
                    <a:ext uri="{9D8B030D-6E8A-4147-A177-3AD203B41FA5}">
                      <a16:colId xmlns:a16="http://schemas.microsoft.com/office/drawing/2014/main" val="3372749677"/>
                    </a:ext>
                  </a:extLst>
                </a:gridCol>
                <a:gridCol w="3779329">
                  <a:extLst>
                    <a:ext uri="{9D8B030D-6E8A-4147-A177-3AD203B41FA5}">
                      <a16:colId xmlns:a16="http://schemas.microsoft.com/office/drawing/2014/main" val="2165563830"/>
                    </a:ext>
                  </a:extLst>
                </a:gridCol>
                <a:gridCol w="1442797">
                  <a:extLst>
                    <a:ext uri="{9D8B030D-6E8A-4147-A177-3AD203B41FA5}">
                      <a16:colId xmlns:a16="http://schemas.microsoft.com/office/drawing/2014/main" val="1994940199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Країна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заходу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Індексація матеріалів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550640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Multi-Conference on Complexity, Informatics and Cybernetics: IMCIC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55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uk-UA" sz="1200">
                          <a:effectLst/>
                        </a:rPr>
                        <a:t>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12th International Conference on Society and Information Technologies: ICSIT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91501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Японія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9th International Conference on Information and Education Technology (ICIET 2021), О</a:t>
                      </a:r>
                      <a:r>
                        <a:rPr lang="en-US" sz="1200">
                          <a:effectLst/>
                        </a:rPr>
                        <a:t>kayama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244355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e-Society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4713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Австралія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17th International Conference on Technology, Knowledge, and Society, University of Melbourne, Australia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Прийнято до друку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611802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19th International Conference eSociety 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4133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Португалія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COMPLEXIS 2021, </a:t>
                      </a:r>
                      <a:r>
                        <a:rPr lang="uk-UA" sz="1200">
                          <a:effectLst/>
                        </a:rPr>
                        <a:t>6th International Conference on </a:t>
                      </a:r>
                      <a:r>
                        <a:rPr lang="en-US" sz="1200">
                          <a:effectLst/>
                        </a:rPr>
                        <a:t>Complexity, Future Information Systems and Risks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73079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8th International Conference on Educational Technologies (ICEduTech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Scopus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86784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Німеччина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GiLEYourth International Conference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Пленарна доповідь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1435653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Таїланд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7th International Conference on Frontiers of Educational Technologies (ICFET 2021)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Scopus</a:t>
                      </a:r>
                      <a:r>
                        <a:rPr lang="uk-UA" sz="1200">
                          <a:effectLst/>
                        </a:rPr>
                        <a:t>, член технічного комітету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396269"/>
                  </a:ext>
                </a:extLst>
              </a:tr>
              <a:tr h="114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Нідерланди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14th International Conference on ICT, Society and Human Beings 2021 (ICT 2021)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797158"/>
                  </a:ext>
                </a:extLst>
              </a:tr>
            </a:tbl>
          </a:graphicData>
        </a:graphic>
      </p:graphicFrame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785926"/>
            <a:ext cx="850112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</a:rPr>
              <a:t>Науков</a:t>
            </a:r>
            <a:r>
              <a:rPr lang="uk-UA" sz="1600" b="1" dirty="0" smtClean="0">
                <a:solidFill>
                  <a:srgbClr val="FF0000"/>
                </a:solidFill>
              </a:rPr>
              <a:t>і продукти (ІІ півріччя 2021 року):</a:t>
            </a: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b="1" dirty="0">
              <a:solidFill>
                <a:srgbClr val="FF0000"/>
              </a:solidFill>
            </a:endParaRPr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r>
              <a:rPr lang="uk-UA" sz="1600" dirty="0" smtClean="0"/>
              <a:t>- 18 статей у </a:t>
            </a:r>
            <a:r>
              <a:rPr lang="uk-UA" sz="1600" dirty="0" err="1" smtClean="0"/>
              <a:t>наукометричній</a:t>
            </a:r>
            <a:r>
              <a:rPr lang="uk-UA" sz="1600" dirty="0" smtClean="0"/>
              <a:t> базі </a:t>
            </a:r>
            <a:r>
              <a:rPr lang="en-US" sz="1600" dirty="0" smtClean="0"/>
              <a:t>Scopus (</a:t>
            </a:r>
            <a:r>
              <a:rPr lang="ru-RU" sz="1600" dirty="0" smtClean="0"/>
              <a:t>з них 11 про</a:t>
            </a:r>
            <a:r>
              <a:rPr lang="uk-UA" sz="1600" dirty="0" smtClean="0"/>
              <a:t>індексовано, 7 на індексації);</a:t>
            </a:r>
          </a:p>
          <a:p>
            <a:r>
              <a:rPr lang="uk-UA" sz="1600" dirty="0" smtClean="0"/>
              <a:t>- 6 публікацій у </a:t>
            </a:r>
            <a:r>
              <a:rPr lang="uk-UA" sz="1600" dirty="0" err="1" smtClean="0"/>
              <a:t>наукометричних</a:t>
            </a:r>
            <a:r>
              <a:rPr lang="uk-UA" sz="1600" dirty="0" smtClean="0"/>
              <a:t> базах (</a:t>
            </a:r>
            <a:r>
              <a:rPr lang="en-US" sz="1600" dirty="0" smtClean="0"/>
              <a:t>DOAJ</a:t>
            </a:r>
            <a:r>
              <a:rPr lang="en-US" sz="1600" dirty="0"/>
              <a:t>, </a:t>
            </a:r>
            <a:r>
              <a:rPr lang="en-US" sz="1600" dirty="0" err="1"/>
              <a:t>Erih</a:t>
            </a:r>
            <a:r>
              <a:rPr lang="en-US" sz="1600" dirty="0"/>
              <a:t> Plus, EBSCO, Index </a:t>
            </a:r>
            <a:r>
              <a:rPr lang="en-US" sz="1600" dirty="0" smtClean="0"/>
              <a:t>Copernicus</a:t>
            </a:r>
            <a:r>
              <a:rPr lang="uk-UA" sz="1600" dirty="0" smtClean="0"/>
              <a:t>);</a:t>
            </a:r>
          </a:p>
          <a:p>
            <a:r>
              <a:rPr lang="uk-UA" sz="1600" dirty="0" smtClean="0"/>
              <a:t>- 12 публікацій у категорії Б.</a:t>
            </a:r>
          </a:p>
          <a:p>
            <a:endParaRPr lang="uk-UA" sz="1600" b="1" dirty="0" smtClean="0">
              <a:solidFill>
                <a:srgbClr val="FF0000"/>
              </a:solidFill>
            </a:endParaRP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pPr lvl="0"/>
            <a:endParaRPr lang="uk-UA" sz="1600" dirty="0" smtClean="0"/>
          </a:p>
          <a:p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84586" y="2270944"/>
            <a:ext cx="2747254" cy="28142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/>
              <a:t>18 статей у </a:t>
            </a:r>
            <a:r>
              <a:rPr lang="uk-UA" sz="1500" dirty="0" err="1"/>
              <a:t>наукометричній</a:t>
            </a:r>
            <a:r>
              <a:rPr lang="uk-UA" sz="1500" dirty="0"/>
              <a:t> базі </a:t>
            </a:r>
            <a:r>
              <a:rPr lang="en-US" sz="1500" dirty="0"/>
              <a:t>Scopus </a:t>
            </a:r>
            <a:endParaRPr lang="uk-UA" sz="1500" dirty="0" smtClean="0"/>
          </a:p>
          <a:p>
            <a:pPr algn="ctr"/>
            <a:r>
              <a:rPr lang="en-US" sz="1500" dirty="0" smtClean="0"/>
              <a:t>(</a:t>
            </a:r>
            <a:r>
              <a:rPr lang="ru-RU" sz="1500" dirty="0"/>
              <a:t>з них 11 про</a:t>
            </a:r>
            <a:r>
              <a:rPr lang="uk-UA" sz="1500" dirty="0"/>
              <a:t>індексовано, 7 на індексації)</a:t>
            </a:r>
          </a:p>
        </p:txBody>
      </p:sp>
      <p:sp>
        <p:nvSpPr>
          <p:cNvPr id="13" name="Овал 12"/>
          <p:cNvSpPr/>
          <p:nvPr/>
        </p:nvSpPr>
        <p:spPr>
          <a:xfrm>
            <a:off x="3275856" y="2708920"/>
            <a:ext cx="2304256" cy="23762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dirty="0"/>
              <a:t>12 публікацій у категорії Б</a:t>
            </a:r>
          </a:p>
        </p:txBody>
      </p:sp>
      <p:sp>
        <p:nvSpPr>
          <p:cNvPr id="14" name="Овал 13"/>
          <p:cNvSpPr/>
          <p:nvPr/>
        </p:nvSpPr>
        <p:spPr>
          <a:xfrm>
            <a:off x="6035280" y="3209492"/>
            <a:ext cx="1822844" cy="1800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/>
              <a:t>6 публікацій у </a:t>
            </a:r>
            <a:r>
              <a:rPr lang="uk-UA" sz="1100" dirty="0" err="1"/>
              <a:t>наукометричних</a:t>
            </a:r>
            <a:r>
              <a:rPr lang="uk-UA" sz="1100" dirty="0"/>
              <a:t> базах (</a:t>
            </a:r>
            <a:r>
              <a:rPr lang="en-US" sz="1100" dirty="0"/>
              <a:t>DOAJ, </a:t>
            </a:r>
            <a:r>
              <a:rPr lang="en-US" sz="1100" dirty="0" err="1"/>
              <a:t>Erih</a:t>
            </a:r>
            <a:r>
              <a:rPr lang="en-US" sz="1100" dirty="0"/>
              <a:t> Plus, EBSCO, Index Copernicus</a:t>
            </a:r>
            <a:r>
              <a:rPr lang="uk-UA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06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504" y="1196752"/>
            <a:ext cx="9036496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Статті у </a:t>
            </a:r>
            <a:r>
              <a:rPr lang="uk-UA" b="1" dirty="0" err="1" smtClean="0">
                <a:solidFill>
                  <a:srgbClr val="FF0000"/>
                </a:solidFill>
              </a:rPr>
              <a:t>наукометричній</a:t>
            </a:r>
            <a:r>
              <a:rPr lang="uk-UA" b="1" dirty="0" smtClean="0">
                <a:solidFill>
                  <a:srgbClr val="FF0000"/>
                </a:solidFill>
              </a:rPr>
              <a:t> базі </a:t>
            </a:r>
            <a:r>
              <a:rPr lang="en-US" b="1" dirty="0" smtClean="0">
                <a:solidFill>
                  <a:srgbClr val="FF0000"/>
                </a:solidFill>
              </a:rPr>
              <a:t>Scopus</a:t>
            </a:r>
            <a:r>
              <a:rPr lang="uk-UA" b="1" dirty="0" smtClean="0">
                <a:solidFill>
                  <a:srgbClr val="FF0000"/>
                </a:solidFill>
              </a:rPr>
              <a:t> (</a:t>
            </a:r>
            <a:r>
              <a:rPr lang="uk-UA" b="1" dirty="0" err="1" smtClean="0">
                <a:solidFill>
                  <a:srgbClr val="FF0000"/>
                </a:solidFill>
              </a:rPr>
              <a:t>проінденсовані</a:t>
            </a:r>
            <a:r>
              <a:rPr lang="uk-UA" b="1" dirty="0" smtClean="0">
                <a:solidFill>
                  <a:srgbClr val="FF0000"/>
                </a:solidFill>
              </a:rPr>
              <a:t>):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1100" dirty="0"/>
              <a:t>1</a:t>
            </a:r>
            <a:r>
              <a:rPr lang="en-US" sz="1100" dirty="0" smtClean="0"/>
              <a:t>. </a:t>
            </a:r>
            <a:r>
              <a:rPr lang="en-US" sz="1100" dirty="0"/>
              <a:t>Complex Framework of Digital Learning Quality Assessment in Covid-19 Context: Survey Study for European and Oriental Languages Programs. Complexity, Future Information Systems and Risk. CCSIPN - Centre of Complex Systems IPN CCSS. Vol 6. 2021. pp. 107-116. ISSN: 2184-5034 (Scopus).</a:t>
            </a:r>
          </a:p>
          <a:p>
            <a:r>
              <a:rPr lang="en-US" sz="1100" dirty="0" smtClean="0"/>
              <a:t>2. </a:t>
            </a:r>
            <a:r>
              <a:rPr lang="en-US" sz="1100" dirty="0"/>
              <a:t>Complex Skills Development through Digital Qualification Assessment: Survey Study for European and Oriental Languages Programs. Complexity, Future Information Systems and Risk, CCSIPN – Centre of Complex Systems IPN CCSS. Vol 6. 2021. pp. 70-77. ISSN: 2184-5034 (Scopus). </a:t>
            </a:r>
          </a:p>
          <a:p>
            <a:r>
              <a:rPr lang="en-US" sz="1100" dirty="0"/>
              <a:t>3</a:t>
            </a:r>
            <a:r>
              <a:rPr lang="en-US" sz="1100" dirty="0" smtClean="0"/>
              <a:t>. </a:t>
            </a:r>
            <a:r>
              <a:rPr lang="en-US" sz="1100" dirty="0" err="1"/>
              <a:t>Interdisciplinarity</a:t>
            </a:r>
            <a:r>
              <a:rPr lang="en-US" sz="1100" dirty="0"/>
              <a:t> of Foreign Languages Education Design and Management in COVID-19. Lecture Notes on Data Engineering and Communications Technologies, 2021. Springer. 2021. ISSN: 2367-4512 (Scopus).</a:t>
            </a:r>
          </a:p>
          <a:p>
            <a:r>
              <a:rPr lang="en-US" sz="1100" dirty="0" smtClean="0"/>
              <a:t>4 </a:t>
            </a:r>
            <a:r>
              <a:rPr lang="en-US" sz="1100" dirty="0"/>
              <a:t>Linguistic Philosophy of C</a:t>
            </a:r>
            <a:r>
              <a:rPr lang="uk-UA" sz="1100" dirty="0"/>
              <a:t>у</a:t>
            </a:r>
            <a:r>
              <a:rPr lang="en-US" sz="1100" dirty="0" err="1"/>
              <a:t>berspace</a:t>
            </a:r>
            <a:r>
              <a:rPr lang="en-US" sz="1100" dirty="0"/>
              <a:t>. </a:t>
            </a:r>
            <a:r>
              <a:rPr lang="en-US" sz="1100" dirty="0" err="1"/>
              <a:t>Systemics</a:t>
            </a:r>
            <a:r>
              <a:rPr lang="en-US" sz="1100" dirty="0"/>
              <a:t>, Cybernetics and Informatics. Florida, USA. Vol. 25. Issue 2. 2021. pp.24-29. ISBN: 978-1-950492-56-5 (Scopus).</a:t>
            </a:r>
          </a:p>
          <a:p>
            <a:r>
              <a:rPr lang="en-US" sz="1100" dirty="0" smtClean="0"/>
              <a:t>5. </a:t>
            </a:r>
            <a:r>
              <a:rPr lang="en-US" sz="1100" dirty="0"/>
              <a:t>Interdisciplinary Trends of Digital Education in the COVID-19 Paradigm: Global Event Horizon. </a:t>
            </a:r>
            <a:r>
              <a:rPr lang="en-US" sz="1100" dirty="0" err="1"/>
              <a:t>Systemics</a:t>
            </a:r>
            <a:r>
              <a:rPr lang="en-US" sz="1100" dirty="0"/>
              <a:t>, Cybernetics and Informatics. Florida, USA. Vol. 25. Issue 2. 2021. pp. 164-172. ISBN: 978-1-950492-56-5 (Scopus).</a:t>
            </a:r>
          </a:p>
          <a:p>
            <a:r>
              <a:rPr lang="en-US" sz="1100" dirty="0"/>
              <a:t>6</a:t>
            </a:r>
            <a:r>
              <a:rPr lang="en-US" sz="1100" dirty="0" smtClean="0"/>
              <a:t>. </a:t>
            </a:r>
            <a:r>
              <a:rPr lang="en-US" sz="1100" dirty="0"/>
              <a:t>Interdisciplinary skills development through final qualification assessment: Survey study for European and Oriental languages programs. Complexity, Informatics and Cybernetics. Vol 25. Issue 1. 2021. pp. 144-151. ISBN 978-1-950492-49-7 (Scopus).</a:t>
            </a:r>
          </a:p>
          <a:p>
            <a:r>
              <a:rPr lang="en-US" sz="1100" dirty="0"/>
              <a:t>7</a:t>
            </a:r>
            <a:r>
              <a:rPr lang="en-US" sz="1100" dirty="0" smtClean="0"/>
              <a:t>. </a:t>
            </a:r>
            <a:r>
              <a:rPr lang="en-US" sz="1100" dirty="0"/>
              <a:t>Covid-19 context for meta assessment of digital learning on European and Oriental languages programs. Complexity, Informatics and Cybernetics. Vol. 25. Issue 2. 2021. pp. 129-134. ISBN 978-1-950492-50-3 (Scopus).</a:t>
            </a:r>
          </a:p>
          <a:p>
            <a:r>
              <a:rPr lang="en-US" sz="1100" dirty="0"/>
              <a:t>8</a:t>
            </a:r>
            <a:r>
              <a:rPr lang="en-US" sz="1100" dirty="0" smtClean="0"/>
              <a:t>. </a:t>
            </a:r>
            <a:r>
              <a:rPr lang="en-US" sz="1100" dirty="0"/>
              <a:t>Digital Distance and Blended Learning Quality Assessment in Oriental and European Languages University Programs: Regions of Ukraine Survey Study. Information and Education Technology. Issue 9. 2021. pp. 149-156. ISBN 978-166541933-8 (Scopus).</a:t>
            </a:r>
          </a:p>
          <a:p>
            <a:r>
              <a:rPr lang="en-US" sz="1100" dirty="0"/>
              <a:t>9</a:t>
            </a:r>
            <a:r>
              <a:rPr lang="en-US" sz="1100" dirty="0" smtClean="0"/>
              <a:t>. </a:t>
            </a:r>
            <a:r>
              <a:rPr lang="en-US" sz="1100" dirty="0"/>
              <a:t>Interoperable Digital Skills for Foreign Languages Education in the COVID-19 Paradigm. Education and Information Systems, Technologies and Applications. Issue 19. Vol 1. 2021. Pp.39-45. ISBN: 978-1-950492-58-9 (Scopus).</a:t>
            </a:r>
          </a:p>
          <a:p>
            <a:r>
              <a:rPr lang="en-US" sz="1100" dirty="0" smtClean="0"/>
              <a:t>10. </a:t>
            </a:r>
            <a:r>
              <a:rPr lang="en-US" sz="1100" dirty="0"/>
              <a:t>Digital Meta-Skills Development for Interdisciplinary Competence in Foreign Languages Education. Education and Information Systems, Technologies and Applications. Issue 19. Volume 1. 2021. pp. 62-67. ISBN: 978-1-950492-58-9 (Scopus).</a:t>
            </a:r>
          </a:p>
          <a:p>
            <a:r>
              <a:rPr lang="en-US" sz="1100" dirty="0" smtClean="0"/>
              <a:t>11. </a:t>
            </a:r>
            <a:r>
              <a:rPr lang="en-US" sz="1100" dirty="0"/>
              <a:t>E-skills and digital literacy for foreign languages education: student case study in Ukraine. E-Learning. Vol. 15. Issue 2. International Association for Development of the Information Society. 2021. pp. 3-14. ISBN: 978-989-8704-29-0 (Scopus</a:t>
            </a:r>
            <a:r>
              <a:rPr lang="en-US" sz="1100" dirty="0" smtClean="0"/>
              <a:t>).</a:t>
            </a:r>
            <a:endParaRPr lang="uk-UA" sz="1100" dirty="0" smtClean="0"/>
          </a:p>
          <a:p>
            <a:r>
              <a:rPr lang="uk-UA" sz="1100" b="1" dirty="0" smtClean="0"/>
              <a:t>Та ін.</a:t>
            </a:r>
            <a:endParaRPr lang="en-US" sz="1100" b="1" dirty="0"/>
          </a:p>
          <a:p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633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5190" y="1071801"/>
            <a:ext cx="87788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ru-RU" b="1" dirty="0" err="1" smtClean="0">
                <a:solidFill>
                  <a:srgbClr val="FF0000"/>
                </a:solidFill>
              </a:rPr>
              <a:t>татт</a:t>
            </a:r>
            <a:r>
              <a:rPr lang="uk-UA" b="1" dirty="0" smtClean="0">
                <a:solidFill>
                  <a:srgbClr val="FF0000"/>
                </a:solidFill>
              </a:rPr>
              <a:t>і у міжнародних фахових виданнях: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sz="1400" dirty="0"/>
              <a:t>1</a:t>
            </a:r>
            <a:r>
              <a:rPr lang="en-US" sz="1400" dirty="0" smtClean="0"/>
              <a:t>.</a:t>
            </a:r>
            <a:r>
              <a:rPr lang="uk-UA" sz="1400" i="1" dirty="0"/>
              <a:t> </a:t>
            </a:r>
            <a:r>
              <a:rPr lang="en-US" sz="1400" dirty="0"/>
              <a:t>Linguistic Philosophy of Cyberspace. </a:t>
            </a:r>
            <a:r>
              <a:rPr lang="en-US" sz="1400" i="1" dirty="0"/>
              <a:t>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Special Issue, 2021. pp. 191-207.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2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  <a:r>
              <a:rPr lang="en-US" sz="1400" dirty="0" err="1"/>
              <a:t>Interdisciplinarity</a:t>
            </a:r>
            <a:r>
              <a:rPr lang="en-US" sz="1400" dirty="0"/>
              <a:t> and Skills Development Through Final Qualification Assessment: Survey Study for European and Oriental Languages Programs.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Volume 19</a:t>
            </a:r>
            <a:r>
              <a:rPr lang="uk-UA" sz="1400" dirty="0"/>
              <a:t>.</a:t>
            </a:r>
            <a:r>
              <a:rPr lang="en-US" sz="1400" dirty="0"/>
              <a:t> Number 3. 2021. pp. 37-48.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3</a:t>
            </a:r>
            <a:r>
              <a:rPr lang="en-US" sz="1400" dirty="0" smtClean="0"/>
              <a:t>.</a:t>
            </a:r>
            <a:r>
              <a:rPr lang="en-US" sz="1400" dirty="0"/>
              <a:t> Digital Meta-Skills Development for Interdisciplinary Competence in Foreign Languages Education.</a:t>
            </a:r>
            <a:r>
              <a:rPr lang="en-US" sz="1400" b="1" dirty="0"/>
              <a:t>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 </a:t>
            </a:r>
            <a:r>
              <a:rPr lang="en-US" sz="1400" i="1" dirty="0"/>
              <a:t>Special Issue on “Trans and Inter-Disciplinary Research, Education, and Communication”. </a:t>
            </a:r>
            <a:r>
              <a:rPr lang="en-US" sz="1400" dirty="0"/>
              <a:t>2021</a:t>
            </a:r>
            <a:r>
              <a:rPr lang="en-US" sz="1400" i="1" dirty="0"/>
              <a:t>. </a:t>
            </a:r>
            <a:r>
              <a:rPr lang="en-US" sz="1400" b="1" dirty="0"/>
              <a:t>ISSN: 1690-4524</a:t>
            </a:r>
            <a:r>
              <a:rPr lang="en-US" sz="1400" dirty="0"/>
              <a:t>.</a:t>
            </a:r>
            <a:endParaRPr lang="uk-UA" sz="1400" dirty="0"/>
          </a:p>
          <a:p>
            <a:r>
              <a:rPr lang="uk-UA" sz="1400" dirty="0"/>
              <a:t>4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  <a:r>
              <a:rPr lang="en-US" sz="1400" dirty="0" err="1"/>
              <a:t>Interdisciplinarity</a:t>
            </a:r>
            <a:r>
              <a:rPr lang="en-US" sz="1400" dirty="0"/>
              <a:t> and Universality of Foreign Languages Education. </a:t>
            </a:r>
            <a:r>
              <a:rPr lang="en-US" sz="1400" i="1" dirty="0"/>
              <a:t>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Special Issue. Volume 19. Number 4. 2021.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5</a:t>
            </a:r>
            <a:r>
              <a:rPr lang="en-US" sz="1400" dirty="0" smtClean="0"/>
              <a:t>.</a:t>
            </a:r>
            <a:r>
              <a:rPr lang="en-US" sz="1400" b="1" dirty="0"/>
              <a:t> </a:t>
            </a:r>
            <a:r>
              <a:rPr lang="en-US" sz="1400" dirty="0"/>
              <a:t>Digital skills development for foreign languages education in Ukraine.</a:t>
            </a:r>
            <a:r>
              <a:rPr lang="en-US" sz="1400" b="1" dirty="0"/>
              <a:t> </a:t>
            </a:r>
            <a:r>
              <a:rPr lang="en-US" sz="1400" i="1" dirty="0"/>
              <a:t>IADIS International Journal on WWW/Internet. </a:t>
            </a:r>
            <a:r>
              <a:rPr lang="en-US" sz="1400" dirty="0"/>
              <a:t>Vol. 19. No. 2. 2021. pp. 46-66.</a:t>
            </a:r>
            <a:r>
              <a:rPr lang="en-US" sz="1400" i="1" dirty="0"/>
              <a:t> </a:t>
            </a:r>
            <a:r>
              <a:rPr lang="en-US" sz="1400" b="1" dirty="0"/>
              <a:t>ISSN: 1645-7641.</a:t>
            </a:r>
            <a:endParaRPr lang="uk-UA" sz="1400" dirty="0"/>
          </a:p>
          <a:p>
            <a:r>
              <a:rPr lang="uk-UA" sz="1400" dirty="0"/>
              <a:t>6</a:t>
            </a:r>
            <a:r>
              <a:rPr lang="en-US" sz="1400" dirty="0" smtClean="0"/>
              <a:t>.</a:t>
            </a:r>
            <a:r>
              <a:rPr lang="en-US" sz="1400" dirty="0"/>
              <a:t> Interdisciplinary Skills for Final Qualification Assessment Scenario: Survey Study for European and Oriental Languages Programs.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Volume 19</a:t>
            </a:r>
            <a:r>
              <a:rPr lang="uk-UA" sz="1400" dirty="0"/>
              <a:t>.</a:t>
            </a:r>
            <a:r>
              <a:rPr lang="en-US" sz="1400" dirty="0"/>
              <a:t> Number 7. 2021. pp. 20-42. </a:t>
            </a:r>
            <a:r>
              <a:rPr lang="en-US" sz="1400" b="1" dirty="0"/>
              <a:t>ISSN: 1690-4524.</a:t>
            </a:r>
            <a:endParaRPr lang="uk-UA" sz="1400" dirty="0"/>
          </a:p>
          <a:p>
            <a:pPr algn="just"/>
            <a:endParaRPr lang="uk-UA" sz="1400" dirty="0"/>
          </a:p>
          <a:p>
            <a:pPr algn="just"/>
            <a:r>
              <a:rPr lang="uk-UA" sz="1400" b="1" dirty="0" smtClean="0"/>
              <a:t>та інші…</a:t>
            </a:r>
            <a:endParaRPr lang="uk-UA" sz="1400" b="1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909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700777"/>
            <a:ext cx="877881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Фахові публікації, Категорія Б (12 публікацій):</a:t>
            </a:r>
          </a:p>
          <a:p>
            <a:pPr algn="just"/>
            <a:r>
              <a:rPr lang="en-US" sz="1200" dirty="0" smtClean="0"/>
              <a:t>1</a:t>
            </a:r>
            <a:r>
              <a:rPr lang="en-US" sz="1100" dirty="0" smtClean="0"/>
              <a:t>. Verbal </a:t>
            </a:r>
            <a:r>
              <a:rPr lang="en-US" sz="1100" dirty="0"/>
              <a:t>Modelling of Innovative Educational Communication in The Digital Discourse. </a:t>
            </a:r>
            <a:r>
              <a:rPr lang="uk-UA" sz="1100" dirty="0"/>
              <a:t>Вчені записки Таврійського національного університету імені В. І. Вернадського. Серія: Філологія. Журналістика. Том 32 (71) № 4. 2021. </a:t>
            </a:r>
            <a:r>
              <a:rPr lang="en-US" sz="1100" dirty="0"/>
              <a:t>C. 54-61. </a:t>
            </a:r>
            <a:r>
              <a:rPr lang="en-US" sz="1100" dirty="0" smtClean="0"/>
              <a:t>2</a:t>
            </a:r>
            <a:r>
              <a:rPr lang="en-US" sz="1100" dirty="0"/>
              <a:t>. </a:t>
            </a:r>
            <a:r>
              <a:rPr lang="uk-UA" sz="1100" dirty="0" err="1"/>
              <a:t>Лінгво</a:t>
            </a:r>
            <a:r>
              <a:rPr lang="uk-UA" sz="1100" dirty="0"/>
              <a:t>-прагматичне профілювання інноваційної освітньої комунікації в цифровому середовищі (на матеріалі глобалізованих європейських та східних мов). Науковий вісник Міжнародного гуманітарного університет</a:t>
            </a:r>
            <a:r>
              <a:rPr lang="en-US" sz="1100" dirty="0"/>
              <a:t>y. 50(1). 2021. </a:t>
            </a:r>
            <a:r>
              <a:rPr lang="uk-UA" sz="1100" dirty="0"/>
              <a:t>С. 120-125. </a:t>
            </a:r>
            <a:endParaRPr lang="uk-UA" sz="1100" dirty="0" smtClean="0"/>
          </a:p>
          <a:p>
            <a:pPr algn="just"/>
            <a:r>
              <a:rPr lang="en-US" sz="1100" dirty="0" smtClean="0"/>
              <a:t>3</a:t>
            </a:r>
            <a:r>
              <a:rPr lang="en-US" sz="1100" dirty="0"/>
              <a:t>. Directions and mechanisms of global innovative </a:t>
            </a:r>
            <a:r>
              <a:rPr lang="en-US" sz="1100" dirty="0" err="1"/>
              <a:t>logosphere</a:t>
            </a:r>
            <a:r>
              <a:rPr lang="en-US" sz="1100" dirty="0"/>
              <a:t> of computer being microstructure dynamics (based on European and Oriental languages). </a:t>
            </a:r>
            <a:r>
              <a:rPr lang="uk-UA" sz="1100" dirty="0"/>
              <a:t>Науковий Вісник МГУ. №49 (Том 1). 2021. С. 126-131. </a:t>
            </a:r>
            <a:r>
              <a:rPr lang="en-US" sz="1100" dirty="0"/>
              <a:t>ISSN 2409-1154.</a:t>
            </a:r>
          </a:p>
          <a:p>
            <a:pPr algn="just"/>
            <a:r>
              <a:rPr lang="en-US" sz="1100" dirty="0"/>
              <a:t>4. Innovative educational communication in the digital discourse: models and tools. «</a:t>
            </a:r>
            <a:r>
              <a:rPr lang="uk-UA" sz="1100" dirty="0"/>
              <a:t>Актуальні питання гуманітарних наук: міжвузівський збірник наукових праць молодих вчених Дрогобицького державного педагогічного університету імені Івана Франка». № 40. 2021. С. 119-128. </a:t>
            </a:r>
            <a:endParaRPr lang="uk-UA" sz="1100" dirty="0" smtClean="0"/>
          </a:p>
          <a:p>
            <a:pPr algn="just"/>
            <a:r>
              <a:rPr lang="en-US" sz="1100" dirty="0" smtClean="0"/>
              <a:t>5</a:t>
            </a:r>
            <a:r>
              <a:rPr lang="en-US" sz="1100" dirty="0"/>
              <a:t>. Content asymmetry as a tool of global innovative </a:t>
            </a:r>
            <a:r>
              <a:rPr lang="en-US" sz="1100" dirty="0" err="1"/>
              <a:t>logosphere</a:t>
            </a:r>
            <a:r>
              <a:rPr lang="en-US" sz="1100" dirty="0"/>
              <a:t> of computer being microstructure dynamics (based on European and Asian languages). «</a:t>
            </a:r>
            <a:r>
              <a:rPr lang="uk-UA" sz="1100" dirty="0"/>
              <a:t>Нова філологія». № 82. 2021. С. 159-165. </a:t>
            </a:r>
            <a:r>
              <a:rPr lang="en-US" sz="1100" dirty="0"/>
              <a:t>ISSN 2414-1135.</a:t>
            </a:r>
          </a:p>
          <a:p>
            <a:pPr algn="just"/>
            <a:r>
              <a:rPr lang="en-US" sz="1100" dirty="0"/>
              <a:t>6. Global innovative </a:t>
            </a:r>
            <a:r>
              <a:rPr lang="en-US" sz="1100" dirty="0" err="1"/>
              <a:t>logosphere</a:t>
            </a:r>
            <a:r>
              <a:rPr lang="en-US" sz="1100" dirty="0"/>
              <a:t> of computer being macrostructure dynamics (based on Europe</a:t>
            </a:r>
            <a:r>
              <a:rPr lang="uk-UA" sz="1100" dirty="0"/>
              <a:t>а</a:t>
            </a:r>
            <a:r>
              <a:rPr lang="en-US" sz="1100" dirty="0"/>
              <a:t>n and Oriental languages). </a:t>
            </a:r>
            <a:r>
              <a:rPr lang="uk-UA" sz="1100" dirty="0"/>
              <a:t>Науковий Вісник МГУ. №48 (Том 1). 2021. С. 144-149. </a:t>
            </a:r>
            <a:endParaRPr lang="uk-UA" sz="1100" dirty="0" smtClean="0"/>
          </a:p>
          <a:p>
            <a:pPr algn="just"/>
            <a:r>
              <a:rPr lang="en-US" sz="1100" dirty="0" smtClean="0"/>
              <a:t>7</a:t>
            </a:r>
            <a:r>
              <a:rPr lang="en-US" sz="1100" dirty="0"/>
              <a:t>. </a:t>
            </a:r>
            <a:r>
              <a:rPr lang="uk-UA" sz="1100" dirty="0"/>
              <a:t>Теоретико-методологічні засади дослідження інноваційної освітньої комунікації в цифровому середовищі (на матеріалі глобалізованих європейських та східних мов). «Нова філологія». № 83. 2021. С. 235-243. </a:t>
            </a:r>
            <a:endParaRPr lang="uk-UA" sz="1100" dirty="0" smtClean="0"/>
          </a:p>
          <a:p>
            <a:pPr algn="just"/>
            <a:r>
              <a:rPr lang="en-US" sz="1100" dirty="0" smtClean="0"/>
              <a:t>8</a:t>
            </a:r>
            <a:r>
              <a:rPr lang="en-US" sz="1100" dirty="0"/>
              <a:t>. Digital communication and information communication tools for final qualification assessment in oriental languages programs. </a:t>
            </a:r>
            <a:r>
              <a:rPr lang="uk-UA" sz="1100" dirty="0"/>
              <a:t>Вчені записки Таврійського національного університету імені В. І. Вернадського. Серія: Філологія. Соціальні комунікації. Том 31 (70) № 4. Ч. 4. 2020. С. 233-240. </a:t>
            </a:r>
            <a:r>
              <a:rPr lang="en-US" sz="1100" dirty="0"/>
              <a:t>ISSN 2663-6069.</a:t>
            </a:r>
          </a:p>
          <a:p>
            <a:pPr algn="just"/>
            <a:r>
              <a:rPr lang="en-US" sz="1100" dirty="0"/>
              <a:t>9. Phenomenological principles of global innovative </a:t>
            </a:r>
            <a:r>
              <a:rPr lang="en-US" sz="1100" dirty="0" err="1"/>
              <a:t>logosphere</a:t>
            </a:r>
            <a:r>
              <a:rPr lang="en-US" sz="1100" dirty="0"/>
              <a:t> of computer being construction (based on Europe</a:t>
            </a:r>
            <a:r>
              <a:rPr lang="uk-UA" sz="1100" dirty="0"/>
              <a:t>а</a:t>
            </a:r>
            <a:r>
              <a:rPr lang="en-US" sz="1100" dirty="0"/>
              <a:t>n and oriental languages). </a:t>
            </a:r>
            <a:r>
              <a:rPr lang="uk-UA" sz="1100" dirty="0"/>
              <a:t>Вчені записки ТНУ імені В. І. Вернадського. 32(71) (1). С. 195-202. </a:t>
            </a:r>
            <a:r>
              <a:rPr lang="en-US" sz="1100" dirty="0"/>
              <a:t>ISSN 2710-4664.</a:t>
            </a:r>
          </a:p>
          <a:p>
            <a:pPr algn="just"/>
            <a:r>
              <a:rPr lang="en-US" sz="1100" dirty="0"/>
              <a:t>10. </a:t>
            </a:r>
            <a:r>
              <a:rPr lang="uk-UA" sz="1100" dirty="0" err="1"/>
              <a:t>Мультилінгвальна</a:t>
            </a:r>
            <a:r>
              <a:rPr lang="uk-UA" sz="1100" dirty="0"/>
              <a:t> </a:t>
            </a:r>
            <a:r>
              <a:rPr lang="uk-UA" sz="1100" dirty="0" err="1"/>
              <a:t>формотворююча</a:t>
            </a:r>
            <a:r>
              <a:rPr lang="uk-UA" sz="1100" dirty="0"/>
              <a:t> асиметрія в динаміці мікроструктури інноваційної </a:t>
            </a:r>
            <a:r>
              <a:rPr lang="uk-UA" sz="1100" dirty="0" err="1"/>
              <a:t>Логосфери</a:t>
            </a:r>
            <a:r>
              <a:rPr lang="uk-UA" sz="1100" dirty="0"/>
              <a:t> комп'ютерного буття, Нова філологія. №80 (Том ІІ). 2020. С. 26-34. </a:t>
            </a:r>
            <a:r>
              <a:rPr lang="en-US" sz="1100" dirty="0"/>
              <a:t>ISSN 2414-1135.</a:t>
            </a:r>
          </a:p>
          <a:p>
            <a:pPr algn="just"/>
            <a:r>
              <a:rPr lang="en-US" sz="1100" dirty="0"/>
              <a:t>11. Digital skills development and ICT tools for final qualification assessment: survey study for students and staff of European and Oriental philology programs, </a:t>
            </a:r>
            <a:r>
              <a:rPr lang="uk-UA" sz="1100" dirty="0"/>
              <a:t>Відкрите освітнє е-середовище сучасного університету (9). 2020. С. 54-68. </a:t>
            </a:r>
            <a:r>
              <a:rPr lang="en-US" sz="1100" dirty="0"/>
              <a:t>ISSN 2414-0325.</a:t>
            </a:r>
          </a:p>
          <a:p>
            <a:pPr algn="just"/>
            <a:r>
              <a:rPr lang="en-US" sz="1100" dirty="0"/>
              <a:t>12. Ontological premises of global innovative </a:t>
            </a:r>
            <a:r>
              <a:rPr lang="en-US" sz="1100" dirty="0" err="1"/>
              <a:t>logosphere</a:t>
            </a:r>
            <a:r>
              <a:rPr lang="en-US" sz="1100" dirty="0"/>
              <a:t> of computer being structure (based on Europe</a:t>
            </a:r>
            <a:r>
              <a:rPr lang="uk-UA" sz="1100" dirty="0"/>
              <a:t>а</a:t>
            </a:r>
            <a:r>
              <a:rPr lang="en-US" sz="1100" dirty="0"/>
              <a:t>n and Oriental languages). </a:t>
            </a:r>
            <a:r>
              <a:rPr lang="uk-UA" sz="1100" dirty="0"/>
              <a:t>Науковий вісник Міжнародного гуманітарного університету. 46 (2). С. 16-21. </a:t>
            </a:r>
            <a:r>
              <a:rPr lang="en-US" sz="1100" dirty="0"/>
              <a:t>ISSN 2409-1154</a:t>
            </a:r>
            <a:r>
              <a:rPr lang="en-US" sz="1100" dirty="0" smtClean="0"/>
              <a:t>.</a:t>
            </a:r>
            <a:endParaRPr lang="uk-UA" sz="1600" dirty="0"/>
          </a:p>
          <a:p>
            <a:pPr algn="just"/>
            <a:r>
              <a:rPr lang="uk-UA" sz="1600" b="1" dirty="0" smtClean="0"/>
              <a:t>та інші…</a:t>
            </a:r>
            <a:endParaRPr lang="uk-UA" sz="1600" b="1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2166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04" y="250030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ДЯКУЄМО ЗА УВАГУ!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</TotalTime>
  <Words>1977</Words>
  <Application>Microsoft Office PowerPoint</Application>
  <PresentationFormat>Екран (4:3)</PresentationFormat>
  <Paragraphs>289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DengXian</vt:lpstr>
      <vt:lpstr>Arial</vt:lpstr>
      <vt:lpstr>Calibri</vt:lpstr>
      <vt:lpstr>Times New Roman</vt:lpstr>
      <vt:lpstr>Тема Office</vt:lpstr>
      <vt:lpstr>Реєстраційний номер: 0116U007073 Термін виконання:  06.2016 – 06.2022 Керівник: Семеніст Іван Васильович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KMPU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adm</cp:lastModifiedBy>
  <cp:revision>157</cp:revision>
  <dcterms:created xsi:type="dcterms:W3CDTF">2015-04-14T12:36:09Z</dcterms:created>
  <dcterms:modified xsi:type="dcterms:W3CDTF">2021-12-13T14:32:28Z</dcterms:modified>
</cp:coreProperties>
</file>