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77" r:id="rId4"/>
    <p:sldId id="278" r:id="rId5"/>
    <p:sldId id="279" r:id="rId6"/>
    <p:sldId id="280" r:id="rId7"/>
    <p:sldId id="27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6" d="100"/>
          <a:sy n="66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B2BAB0-61F5-4A1C-849F-00D96716E726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57FB21-D66A-4C60-92B2-A13CF856B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86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7053C-0BCF-4E3A-8DEF-A122E10C6F9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7D152-1D17-421A-B6B2-0C914DAF1502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A7CE-1F7D-4ABF-8949-18F8B460E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A522-B56F-4935-9BB7-97411CEB1083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DC89-AD7F-4F06-82B6-A81DD5D71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6843-270A-4A4E-8C62-C8CADEB214F2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74D78-DDDC-4C6B-A6AF-559589533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D294-001F-481F-B835-E8046CE8D5A6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F6B4-9999-43BC-AFCF-6E368DA9F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FA4B-08E2-4DC2-B60A-BAB7267C4BDA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67E-3515-46EB-85DB-4A76B04B3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64F83-F6AB-4801-B79E-FADD104884A0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AB93-B46A-491A-8501-1304729FD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128EF-665F-4123-88AD-7B2BD774FE93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BA6B-8EC1-47C1-A055-29A58845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D720-D593-4225-8AF9-60BE727BBFA4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406BB-E24A-4AE3-BD15-FFF7C5C9C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9281-389A-4219-AC1D-851004695E9C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794B-469D-4A04-A115-01C91D732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7837-6511-44FA-82C6-AAF25F84BF3B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95BB-E466-4A8E-A768-C80999A30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15C0-64CA-4EAB-A9DE-8F0C84AC97C6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F1E9C-8A24-4E10-88C9-BC7B9615E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0E3D4D-44A1-46C4-8DB7-23C649A269E9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754E2C-D960-4999-A9BC-16C11E219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929066"/>
            <a:ext cx="7816924" cy="2643206"/>
          </a:xfrm>
          <a:solidFill>
            <a:schemeClr val="accent5">
              <a:lumMod val="40000"/>
              <a:lumOff val="60000"/>
              <a:alpha val="71000"/>
            </a:schemeClr>
          </a:solidFill>
        </p:spPr>
        <p:txBody>
          <a:bodyPr/>
          <a:lstStyle/>
          <a:p>
            <a:pPr algn="l"/>
            <a:r>
              <a:rPr lang="ru-RU" sz="1800" b="1" dirty="0" err="1" smtClean="0">
                <a:solidFill>
                  <a:schemeClr val="tx2"/>
                </a:solidFill>
              </a:rPr>
              <a:t>Реєстраційний</a:t>
            </a:r>
            <a:r>
              <a:rPr lang="ru-RU" sz="1800" b="1" dirty="0" smtClean="0">
                <a:solidFill>
                  <a:schemeClr val="tx2"/>
                </a:solidFill>
              </a:rPr>
              <a:t> номер: </a:t>
            </a:r>
            <a:r>
              <a:rPr lang="ru-RU" sz="1800" dirty="0" smtClean="0">
                <a:solidFill>
                  <a:schemeClr val="tx2"/>
                </a:solidFill>
              </a:rPr>
              <a:t>0116U007073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dirty="0" err="1" smtClean="0">
                <a:solidFill>
                  <a:schemeClr val="tx2"/>
                </a:solidFill>
              </a:rPr>
              <a:t>Термін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виконання</a:t>
            </a:r>
            <a:r>
              <a:rPr lang="ru-RU" sz="1800" b="1" dirty="0" smtClean="0">
                <a:solidFill>
                  <a:schemeClr val="tx2"/>
                </a:solidFill>
              </a:rPr>
              <a:t>: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06.2016 – 06.2021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dirty="0" err="1" smtClean="0">
                <a:solidFill>
                  <a:schemeClr val="tx2"/>
                </a:solidFill>
              </a:rPr>
              <a:t>Керівник</a:t>
            </a:r>
            <a:r>
              <a:rPr lang="ru-RU" sz="1800" b="1" dirty="0" smtClean="0">
                <a:solidFill>
                  <a:schemeClr val="tx2"/>
                </a:solidFill>
              </a:rPr>
              <a:t>: </a:t>
            </a:r>
            <a:r>
              <a:rPr lang="ru-RU" sz="1800" dirty="0" err="1" smtClean="0">
                <a:solidFill>
                  <a:schemeClr val="tx2"/>
                </a:solidFill>
              </a:rPr>
              <a:t>Семеніст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Іван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Васильович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229600" cy="229798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  <a:defRPr/>
            </a:pPr>
            <a:r>
              <a:rPr lang="uk-U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ЗВІТ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ПРО ВИКОНАННЯ НАУКОВОЇ ТЕМИ: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«РОЗВИТОК СХОДОЗНАВЧИХ СТУДІЙ У КОНТЕКСТІ ІНТЕРНАЦІОНАЛІЗАЦІЇ ВИЩОЇ ОСВІТИ»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(2016-2021)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ПЕРСПЕКТИВНІ ЗАВДАННЯ РЕАЛІЗАЦІЇ НАУКОВОЇ  ТЕМИ НА 2017-2018 НАВЧАЛЬНИЙ РІК</a:t>
            </a:r>
          </a:p>
          <a:p>
            <a:r>
              <a:rPr lang="uk-UA" sz="1100" i="1" dirty="0" smtClean="0"/>
              <a:t>На теоретичному рівні:</a:t>
            </a:r>
            <a:endParaRPr lang="ru-RU" sz="1100" dirty="0" smtClean="0"/>
          </a:p>
          <a:p>
            <a:pPr lvl="0"/>
            <a:r>
              <a:rPr lang="uk-UA" sz="1100" dirty="0" smtClean="0"/>
              <a:t>Ураховуючи перехід на нову освітню стратегію оновити зміст навчальних планів на бакалаврському та магістерському рівнях;</a:t>
            </a:r>
            <a:endParaRPr lang="ru-RU" sz="1100" dirty="0" smtClean="0"/>
          </a:p>
          <a:p>
            <a:pPr lvl="0"/>
            <a:r>
              <a:rPr lang="uk-UA" sz="1100" dirty="0" smtClean="0"/>
              <a:t>Оновити зміст освітніх програм, застосувавши новітні методики та навчання на дослідницькій основі;</a:t>
            </a:r>
            <a:endParaRPr lang="ru-RU" sz="1100" dirty="0" smtClean="0"/>
          </a:p>
          <a:p>
            <a:pPr lvl="0"/>
            <a:r>
              <a:rPr lang="uk-UA" sz="1100" dirty="0" smtClean="0"/>
              <a:t>Популяризувати сходознавчі студії в академічному та студентському середовищі.</a:t>
            </a:r>
            <a:endParaRPr lang="ru-RU" sz="1100" dirty="0" smtClean="0"/>
          </a:p>
          <a:p>
            <a:r>
              <a:rPr lang="uk-UA" sz="1100" dirty="0" smtClean="0"/>
              <a:t> </a:t>
            </a:r>
            <a:endParaRPr lang="ru-RU" sz="1100" dirty="0" smtClean="0"/>
          </a:p>
          <a:p>
            <a:r>
              <a:rPr lang="uk-UA" sz="1100" i="1" dirty="0" smtClean="0"/>
              <a:t>На практичному рівні:</a:t>
            </a:r>
            <a:endParaRPr lang="ru-RU" sz="1100" dirty="0" smtClean="0"/>
          </a:p>
          <a:p>
            <a:r>
              <a:rPr lang="uk-UA" sz="1100" i="1" dirty="0" smtClean="0"/>
              <a:t> </a:t>
            </a:r>
            <a:endParaRPr lang="ru-RU" sz="1100" dirty="0" smtClean="0"/>
          </a:p>
          <a:p>
            <a:r>
              <a:rPr lang="uk-UA" sz="1100" dirty="0" smtClean="0"/>
              <a:t>1. Видання навчального посібника «Історія китайської літератури» </a:t>
            </a:r>
            <a:endParaRPr lang="ru-RU" sz="1100" dirty="0" smtClean="0"/>
          </a:p>
          <a:p>
            <a:r>
              <a:rPr lang="uk-UA" sz="1100" dirty="0" smtClean="0"/>
              <a:t>(І. В. </a:t>
            </a:r>
            <a:r>
              <a:rPr lang="uk-UA" sz="1100" dirty="0" err="1" smtClean="0"/>
              <a:t>Семеніст</a:t>
            </a:r>
            <a:r>
              <a:rPr lang="uk-UA" sz="1100" dirty="0" smtClean="0"/>
              <a:t>, Я. І. Щербаков)</a:t>
            </a:r>
            <a:endParaRPr lang="ru-RU" sz="1100" dirty="0" smtClean="0"/>
          </a:p>
          <a:p>
            <a:r>
              <a:rPr lang="uk-UA" sz="1100" dirty="0" smtClean="0"/>
              <a:t>2. Видання колективної монографії викладачів кафедри «Мовно-літературні та культурні зв’язки України з Китаєм та Японією»;</a:t>
            </a:r>
            <a:endParaRPr lang="ru-RU" sz="1100" dirty="0" smtClean="0"/>
          </a:p>
          <a:p>
            <a:r>
              <a:rPr lang="uk-UA" sz="1100" dirty="0" smtClean="0"/>
              <a:t>3. Видання україномовного перекладу колективної монографії японських соціологів «Чи є гетерогенним японське суспільство (за редакцією професора Е. </a:t>
            </a:r>
            <a:r>
              <a:rPr lang="uk-UA" sz="1100" dirty="0" err="1" smtClean="0"/>
              <a:t>Хамагучі</a:t>
            </a:r>
            <a:r>
              <a:rPr lang="uk-UA" sz="1100" dirty="0" smtClean="0"/>
              <a:t>);</a:t>
            </a:r>
            <a:endParaRPr lang="ru-RU" sz="1100" dirty="0" smtClean="0"/>
          </a:p>
          <a:p>
            <a:r>
              <a:rPr lang="uk-UA" sz="1100" dirty="0" smtClean="0"/>
              <a:t>4. Видання індивідуальної монографії доцента кафедри східних мов і перекладу </a:t>
            </a:r>
            <a:r>
              <a:rPr lang="uk-UA" sz="1100" dirty="0" err="1" smtClean="0"/>
              <a:t>Сін</a:t>
            </a:r>
            <a:r>
              <a:rPr lang="uk-UA" sz="1100" dirty="0" smtClean="0"/>
              <a:t> </a:t>
            </a:r>
            <a:r>
              <a:rPr lang="uk-UA" sz="1100" dirty="0" err="1" smtClean="0"/>
              <a:t>Чжефу</a:t>
            </a:r>
            <a:r>
              <a:rPr lang="uk-UA" sz="1100" dirty="0" smtClean="0"/>
              <a:t> «Адаптація іноземних студентів до навчання у вищих навчальних закладах України в контексті інтернаціоналізації вищої освіти»</a:t>
            </a:r>
            <a:endParaRPr lang="ru-RU" sz="1100" dirty="0" smtClean="0"/>
          </a:p>
          <a:p>
            <a:r>
              <a:rPr lang="uk-UA" sz="1100" cap="all" dirty="0" smtClean="0"/>
              <a:t>5. </a:t>
            </a:r>
            <a:r>
              <a:rPr lang="uk-UA" sz="1100" dirty="0" smtClean="0"/>
              <a:t>Видання індивідуальної монографії доцента кафедри східних мов і перекладу Ху </a:t>
            </a:r>
            <a:r>
              <a:rPr lang="uk-UA" sz="1100" dirty="0" err="1" smtClean="0"/>
              <a:t>Жунсі</a:t>
            </a:r>
            <a:r>
              <a:rPr lang="uk-UA" sz="1100" dirty="0" smtClean="0"/>
              <a:t> «Педагогічні умови адаптації китайських студентів до культурно-освітнього середовища вищих навчальних закладів України»</a:t>
            </a:r>
            <a:endParaRPr lang="ru-RU" sz="1100" dirty="0" smtClean="0"/>
          </a:p>
          <a:p>
            <a:r>
              <a:rPr lang="uk-UA" sz="1100" dirty="0" smtClean="0"/>
              <a:t>6. Проведення Міжнародних круглих столів до 25-річниці встановлення дипломатичних відносин України з Китайською Народною Республікою (спільно з Інститутом соціології Китайської академії суспільних наук) та до 25-річничі встановлення дипломатичних відносин з Японією (спільно з Посольством Японії в Україні).</a:t>
            </a:r>
            <a:endParaRPr lang="ru-RU" sz="1100" dirty="0" smtClean="0"/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42976" y="1796938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РЕАЛІЗАЦІЇ НАУКОВОЇ ТЕМИ КАФЕДРИ ПРОТЯГОМ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ПІВРІЧЧЯ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2857496"/>
            <a:ext cx="71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+mn-lt"/>
              </a:rPr>
              <a:t>На інституційному рівні: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latin typeface="+mn-lt"/>
              </a:rPr>
              <a:t>Започаткування Класу Конфуція Київського університету імені Бориса Грінченка (жовтень 2019 р.);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latin typeface="+mn-lt"/>
              </a:rPr>
              <a:t>Отримання гранту у розмірі 30 тисяч доларів в </a:t>
            </a:r>
            <a:r>
              <a:rPr lang="uk-UA" dirty="0">
                <a:latin typeface="+mn-lt"/>
              </a:rPr>
              <a:t>рамках </a:t>
            </a:r>
            <a:r>
              <a:rPr lang="uk-UA" dirty="0" smtClean="0">
                <a:latin typeface="+mn-lt"/>
              </a:rPr>
              <a:t>Фонду </a:t>
            </a:r>
            <a:r>
              <a:rPr lang="uk-UA" dirty="0">
                <a:latin typeface="+mn-lt"/>
              </a:rPr>
              <a:t>початкової </a:t>
            </a:r>
            <a:r>
              <a:rPr lang="uk-UA" dirty="0" smtClean="0">
                <a:latin typeface="+mn-lt"/>
              </a:rPr>
              <a:t>експлуатації Штаб-квартири Інституту Конфуція (листопад 2019 р.)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latin typeface="+mn-lt"/>
              </a:rPr>
              <a:t>Акредитація Київського університету імені Бориса Грінченка в Міністерстві освіти Китайської Народної Республіки (жовтень 2019 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1285875" y="1624139"/>
          <a:ext cx="6572249" cy="4533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676">
                  <a:extLst>
                    <a:ext uri="{9D8B030D-6E8A-4147-A177-3AD203B41FA5}">
                      <a16:colId xmlns:a16="http://schemas.microsoft.com/office/drawing/2014/main" val="947744109"/>
                    </a:ext>
                  </a:extLst>
                </a:gridCol>
                <a:gridCol w="899447">
                  <a:extLst>
                    <a:ext uri="{9D8B030D-6E8A-4147-A177-3AD203B41FA5}">
                      <a16:colId xmlns:a16="http://schemas.microsoft.com/office/drawing/2014/main" val="3372749677"/>
                    </a:ext>
                  </a:extLst>
                </a:gridCol>
                <a:gridCol w="3779329">
                  <a:extLst>
                    <a:ext uri="{9D8B030D-6E8A-4147-A177-3AD203B41FA5}">
                      <a16:colId xmlns:a16="http://schemas.microsoft.com/office/drawing/2014/main" val="2165563830"/>
                    </a:ext>
                  </a:extLst>
                </a:gridCol>
                <a:gridCol w="1442797">
                  <a:extLst>
                    <a:ext uri="{9D8B030D-6E8A-4147-A177-3AD203B41FA5}">
                      <a16:colId xmlns:a16="http://schemas.microsoft.com/office/drawing/2014/main" val="1994940199"/>
                    </a:ext>
                  </a:extLst>
                </a:gridCol>
              </a:tblGrid>
              <a:tr h="151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Країна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Назва заходу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Індексація матеріалів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4550640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Multi-Conference on Complexity, Informatics and Cybernetics: IMCIC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пленарна доповідь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55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r>
                        <a:rPr lang="uk-UA" sz="1200">
                          <a:effectLst/>
                        </a:rPr>
                        <a:t>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Conference on Society and Information Technologies: ICSIT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91501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Японія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9th International Conference on Information and Education Technology (ICIET 2021), О</a:t>
                      </a:r>
                      <a:r>
                        <a:rPr lang="en-US" sz="1200">
                          <a:effectLst/>
                        </a:rPr>
                        <a:t>kayama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uk-UA" sz="1200">
                          <a:effectLst/>
                        </a:rPr>
                        <a:t>, член технічного комітету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244355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Португалія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e-Society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47137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Австралія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17th International Conference on Technology, Knowledge, and Society, University of Melbourne, Australia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Прийнято до друку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611802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04133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Португалія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COMPLEXIS 2021, </a:t>
                      </a:r>
                      <a:r>
                        <a:rPr lang="uk-UA" sz="1200">
                          <a:effectLst/>
                        </a:rPr>
                        <a:t>6th International Conference on </a:t>
                      </a:r>
                      <a:r>
                        <a:rPr lang="en-US" sz="1200">
                          <a:effectLst/>
                        </a:rPr>
                        <a:t>Complexity, Future Information Systems and Risks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473079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8th International Conference on Educational Technologies (ICEduTech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867845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Німеччина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GiLEYourth International Conference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Пленарна доповідь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143565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Таїланд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7th International Conference on Frontiers of Educational Technologies (ICFET 2021)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Scopus</a:t>
                      </a:r>
                      <a:r>
                        <a:rPr lang="uk-UA" sz="1200">
                          <a:effectLst/>
                        </a:rPr>
                        <a:t>, член технічного комітету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396269"/>
                  </a:ext>
                </a:extLst>
              </a:tr>
              <a:tr h="114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14th International Conference on ICT, Society and Human Beings 2021 (ICT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uk-UA" sz="1200" dirty="0" err="1">
                          <a:effectLst/>
                        </a:rPr>
                        <a:t>Scopus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8797158"/>
                  </a:ext>
                </a:extLst>
              </a:tr>
            </a:tbl>
          </a:graphicData>
        </a:graphic>
      </p:graphicFrame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1785926"/>
            <a:ext cx="85011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solidFill>
                  <a:srgbClr val="FF0000"/>
                </a:solidFill>
              </a:rPr>
              <a:t>Апробація результатів досліджень:</a:t>
            </a:r>
            <a:endParaRPr lang="ru-RU" sz="1600" dirty="0" smtClean="0">
              <a:solidFill>
                <a:srgbClr val="FF0000"/>
              </a:solidFill>
            </a:endParaRPr>
          </a:p>
          <a:p>
            <a:pPr lvl="0"/>
            <a:endParaRPr lang="uk-UA" sz="1600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350464"/>
              </p:ext>
            </p:extLst>
          </p:nvPr>
        </p:nvGraphicFramePr>
        <p:xfrm>
          <a:off x="357158" y="2172699"/>
          <a:ext cx="8175282" cy="4478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600">
                  <a:extLst>
                    <a:ext uri="{9D8B030D-6E8A-4147-A177-3AD203B41FA5}">
                      <a16:colId xmlns:a16="http://schemas.microsoft.com/office/drawing/2014/main" val="409165581"/>
                    </a:ext>
                  </a:extLst>
                </a:gridCol>
                <a:gridCol w="1118831">
                  <a:extLst>
                    <a:ext uri="{9D8B030D-6E8A-4147-A177-3AD203B41FA5}">
                      <a16:colId xmlns:a16="http://schemas.microsoft.com/office/drawing/2014/main" val="3207918015"/>
                    </a:ext>
                  </a:extLst>
                </a:gridCol>
                <a:gridCol w="4701142">
                  <a:extLst>
                    <a:ext uri="{9D8B030D-6E8A-4147-A177-3AD203B41FA5}">
                      <a16:colId xmlns:a16="http://schemas.microsoft.com/office/drawing/2014/main" val="315394511"/>
                    </a:ext>
                  </a:extLst>
                </a:gridCol>
                <a:gridCol w="1794709">
                  <a:extLst>
                    <a:ext uri="{9D8B030D-6E8A-4147-A177-3AD203B41FA5}">
                      <a16:colId xmlns:a16="http://schemas.microsoft.com/office/drawing/2014/main" val="305512858"/>
                    </a:ext>
                  </a:extLst>
                </a:gridCol>
              </a:tblGrid>
              <a:tr h="151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Країна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Назва заходу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Індексація матеріалів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7280856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Multi-Conference on Complexity, Informatics and Cybernetics: IMCIC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Scopus</a:t>
                      </a:r>
                      <a:endParaRPr lang="ru-R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0232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r>
                        <a:rPr lang="uk-UA" sz="1200">
                          <a:effectLst/>
                        </a:rPr>
                        <a:t>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Conference on Society and Information Technologies: ICSIT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911002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Японія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9th International Conference on Information and Education Technology (ICIET 2021), О</a:t>
                      </a:r>
                      <a:r>
                        <a:rPr lang="en-US" sz="1200">
                          <a:effectLst/>
                        </a:rPr>
                        <a:t>kayama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Scopus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2554421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Португалія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e-Society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29731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Австралія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17th International Conference on Technology, Knowledge, and Society, University of Melbourne, Australia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Прийнято до друку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9050531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53287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Португалія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COMPLEXIS 2021, </a:t>
                      </a:r>
                      <a:r>
                        <a:rPr lang="uk-UA" sz="1200">
                          <a:effectLst/>
                        </a:rPr>
                        <a:t>6th International Conference on </a:t>
                      </a:r>
                      <a:r>
                        <a:rPr lang="en-US" sz="1200">
                          <a:effectLst/>
                        </a:rPr>
                        <a:t>Complexity, Future Information Systems and Risks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599409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8th International Conference on Educational Technologies (ICEduTech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493101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Німеччина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GiLEYourth International Conference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Пленарна доповідь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528925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Таїланд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7th International Conference on Frontiers of Educational Technologies (ICFET 2021)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smtClean="0">
                          <a:effectLst/>
                        </a:rPr>
                        <a:t>Scopus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8664781"/>
                  </a:ext>
                </a:extLst>
              </a:tr>
              <a:tr h="114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14th International Conference on ICT, Society and Human Beings 2021 (ICT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uk-UA" sz="1200" dirty="0" err="1">
                          <a:effectLst/>
                        </a:rPr>
                        <a:t>Scopus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1246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60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1439" y="1196752"/>
            <a:ext cx="850112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Колективні монографії:</a:t>
            </a:r>
          </a:p>
          <a:p>
            <a:r>
              <a:rPr lang="uk-UA" dirty="0" smtClean="0"/>
              <a:t>1. </a:t>
            </a:r>
            <a:r>
              <a:rPr lang="en-US" dirty="0" smtClean="0"/>
              <a:t>The </a:t>
            </a:r>
            <a:r>
              <a:rPr lang="en-US" dirty="0"/>
              <a:t>Development of Silk Road and Understanding China Monograph. Chinese Social Sciences Press, Beijing, 2021. – 244 p.</a:t>
            </a:r>
          </a:p>
          <a:p>
            <a:r>
              <a:rPr lang="en-US" dirty="0"/>
              <a:t>ISBN 978-7-5203-5979-5</a:t>
            </a:r>
          </a:p>
          <a:p>
            <a:endParaRPr lang="uk-UA" dirty="0" smtClean="0"/>
          </a:p>
          <a:p>
            <a:r>
              <a:rPr lang="uk-UA" dirty="0" smtClean="0"/>
              <a:t>2. </a:t>
            </a:r>
            <a:r>
              <a:rPr lang="en-US" dirty="0" smtClean="0"/>
              <a:t>ICT </a:t>
            </a:r>
            <a:r>
              <a:rPr lang="en-US" dirty="0"/>
              <a:t>Tools and Practices for Final Qualification Assessment in the Framework of COVID-19 Lockdown. Innovative Educational Technologies, Tools and Methods for E-learning Monograph. University of Silesia in Katowice, Poland, Katowice, </a:t>
            </a:r>
            <a:r>
              <a:rPr lang="en-US" dirty="0" smtClean="0"/>
              <a:t>2020</a:t>
            </a:r>
            <a:endParaRPr lang="uk-UA" dirty="0" smtClean="0"/>
          </a:p>
          <a:p>
            <a:endParaRPr lang="uk-UA" dirty="0"/>
          </a:p>
          <a:p>
            <a:r>
              <a:rPr lang="uk-UA" b="1" dirty="0" smtClean="0">
                <a:solidFill>
                  <a:srgbClr val="FF0000"/>
                </a:solidFill>
              </a:rPr>
              <a:t>Збірки перекладів:</a:t>
            </a:r>
          </a:p>
          <a:p>
            <a:r>
              <a:rPr lang="en-US" dirty="0"/>
              <a:t>Chinese poetry and prose: Collection of Translations </a:t>
            </a:r>
            <a:r>
              <a:rPr lang="en-US" dirty="0" err="1"/>
              <a:t>Видавництво</a:t>
            </a:r>
            <a:r>
              <a:rPr lang="en-US" dirty="0"/>
              <a:t> «</a:t>
            </a:r>
            <a:r>
              <a:rPr lang="en-US" dirty="0" err="1"/>
              <a:t>Саміт-Книга</a:t>
            </a:r>
            <a:r>
              <a:rPr lang="en-US" dirty="0"/>
              <a:t>», </a:t>
            </a:r>
            <a:r>
              <a:rPr lang="en-US" dirty="0" err="1"/>
              <a:t>Київ</a:t>
            </a:r>
            <a:r>
              <a:rPr lang="en-US" dirty="0" smtClean="0"/>
              <a:t>.</a:t>
            </a:r>
            <a:r>
              <a:rPr lang="uk-UA" dirty="0" smtClean="0"/>
              <a:t> – 124 с.</a:t>
            </a:r>
            <a:r>
              <a:rPr lang="en-US" dirty="0" smtClean="0"/>
              <a:t> </a:t>
            </a:r>
            <a:r>
              <a:rPr lang="en-US" dirty="0"/>
              <a:t>ISBN 978-966-986-313-3</a:t>
            </a:r>
            <a:endParaRPr lang="uk-UA" dirty="0" smtClean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6337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980728"/>
            <a:ext cx="877881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uk-UA" b="1" dirty="0" err="1" smtClean="0">
                <a:solidFill>
                  <a:srgbClr val="FF0000"/>
                </a:solidFill>
              </a:rPr>
              <a:t>Наукометричні</a:t>
            </a:r>
            <a:r>
              <a:rPr lang="uk-UA" b="1" dirty="0" smtClean="0">
                <a:solidFill>
                  <a:srgbClr val="FF0000"/>
                </a:solidFill>
              </a:rPr>
              <a:t> публікації (11 публікацій):</a:t>
            </a:r>
          </a:p>
          <a:p>
            <a:r>
              <a:rPr lang="en-US" sz="1600" dirty="0"/>
              <a:t>1. THE NARRATOR AND CHRONOTOPE IN CAN XUE’S PROSE, </a:t>
            </a:r>
            <a:r>
              <a:rPr lang="en-US" sz="1600" dirty="0" err="1"/>
              <a:t>Ukranian</a:t>
            </a:r>
            <a:r>
              <a:rPr lang="en-US" sz="1600" dirty="0"/>
              <a:t> Journal of Sinology Studies (2). pp. 7-13. ISSN </a:t>
            </a:r>
            <a:r>
              <a:rPr lang="en-US" sz="1600" dirty="0" smtClean="0"/>
              <a:t>2709-149X</a:t>
            </a:r>
            <a:endParaRPr lang="en-US" sz="1600" dirty="0"/>
          </a:p>
          <a:p>
            <a:r>
              <a:rPr lang="en-US" sz="1600" dirty="0"/>
              <a:t>2. EILEEN CHANG: THE POETICS OF PROSE, </a:t>
            </a:r>
            <a:r>
              <a:rPr lang="en-US" sz="1600" dirty="0" err="1"/>
              <a:t>Ukranian</a:t>
            </a:r>
            <a:r>
              <a:rPr lang="en-US" sz="1600" dirty="0"/>
              <a:t> Journal of Sinology Studies (2). pp. 23-31. ISSN </a:t>
            </a:r>
            <a:r>
              <a:rPr lang="en-US" sz="1600" dirty="0" smtClean="0"/>
              <a:t>2709-149X</a:t>
            </a:r>
            <a:endParaRPr lang="en-US" sz="1600" dirty="0"/>
          </a:p>
          <a:p>
            <a:r>
              <a:rPr lang="en-US" sz="1600" dirty="0"/>
              <a:t>3. The life path and literary images of Confucius and his disciples in “</a:t>
            </a:r>
            <a:r>
              <a:rPr lang="en-US" sz="1600" dirty="0" err="1"/>
              <a:t>Lunyu</a:t>
            </a:r>
            <a:r>
              <a:rPr lang="en-US" sz="1600" dirty="0"/>
              <a:t>” ((</a:t>
            </a:r>
            <a:r>
              <a:rPr lang="zh-CN" altLang="en-US" sz="1600" dirty="0"/>
              <a:t>论语</a:t>
            </a:r>
            <a:r>
              <a:rPr lang="en-US" altLang="zh-CN" sz="1600" dirty="0"/>
              <a:t>,, </a:t>
            </a:r>
            <a:r>
              <a:rPr lang="en-US" sz="1600" dirty="0"/>
              <a:t>Confucius'' Judgments and Conversations)): a literary--</a:t>
            </a:r>
            <a:r>
              <a:rPr lang="en-US" sz="1600" dirty="0" err="1"/>
              <a:t>naratological</a:t>
            </a:r>
            <a:r>
              <a:rPr lang="en-US" sz="1600" dirty="0"/>
              <a:t> aspect, </a:t>
            </a:r>
            <a:r>
              <a:rPr lang="en-US" sz="1600" dirty="0" err="1"/>
              <a:t>Ukranian</a:t>
            </a:r>
            <a:r>
              <a:rPr lang="en-US" sz="1600" dirty="0"/>
              <a:t> Journal of Sinology Studies (2). pp. 47-54. ISSN </a:t>
            </a:r>
            <a:r>
              <a:rPr lang="en-US" sz="1600" dirty="0" smtClean="0"/>
              <a:t>2709-149X</a:t>
            </a:r>
            <a:endParaRPr lang="uk-UA" sz="1600" dirty="0" smtClean="0"/>
          </a:p>
          <a:p>
            <a:pPr algn="just"/>
            <a:r>
              <a:rPr lang="uk-UA" sz="1600" dirty="0" smtClean="0"/>
              <a:t>4</a:t>
            </a:r>
            <a:r>
              <a:rPr lang="en-US" sz="1600" dirty="0" smtClean="0"/>
              <a:t>. </a:t>
            </a:r>
            <a:r>
              <a:rPr lang="en-US" sz="1600" dirty="0"/>
              <a:t>Soft Skills and ICT Tools for Final Qualification Assessment in Universities of Ukraine and India in COVID-19 Framework, PSYCHOLOGY AND EDUCATION (2021) 58(2): </a:t>
            </a:r>
            <a:r>
              <a:rPr lang="en-US" sz="1600" dirty="0" smtClean="0"/>
              <a:t>849-861</a:t>
            </a:r>
            <a:endParaRPr lang="en-US" sz="1600" dirty="0"/>
          </a:p>
          <a:p>
            <a:pPr algn="just"/>
            <a:r>
              <a:rPr lang="uk-UA" sz="1600" dirty="0" smtClean="0"/>
              <a:t>5</a:t>
            </a:r>
            <a:r>
              <a:rPr lang="en-US" sz="1600" dirty="0" smtClean="0"/>
              <a:t>. </a:t>
            </a:r>
            <a:r>
              <a:rPr lang="en-US" sz="1600" dirty="0"/>
              <a:t>Complex Skills Development through Digital Qualification Assessment: Survey Study for European and Oriental Languages Programs. COMPLEXIS 2021 Proceedings of the 6th International Conference on Complexity, Future Information Systems and Risk in Cooperation with CCSIPN - Centre of Complex Systems IPN CCSS - pp.70-77</a:t>
            </a:r>
            <a:r>
              <a:rPr lang="en-US" sz="1600" dirty="0" smtClean="0"/>
              <a:t>.</a:t>
            </a:r>
            <a:endParaRPr lang="en-US" sz="1600" dirty="0"/>
          </a:p>
          <a:p>
            <a:pPr algn="just"/>
            <a:r>
              <a:rPr lang="uk-UA" sz="1600" dirty="0" smtClean="0"/>
              <a:t>6</a:t>
            </a:r>
            <a:r>
              <a:rPr lang="en-US" sz="1600" dirty="0" smtClean="0"/>
              <a:t>. </a:t>
            </a:r>
            <a:r>
              <a:rPr lang="en-US" sz="1600" dirty="0"/>
              <a:t>Complex Framework of Digital Learning Quality Assessment in Covid-19 Context: Survey Study for European and Oriental Languages Programs. COMPLEXIS 2021 Proceedings of the 6th International Conference on Complexity, Future Information Systems and Risk In Cooperation with CCSIPN -Centre of Complex Systems IPN CCSS </a:t>
            </a:r>
            <a:r>
              <a:rPr lang="en-US" sz="1600" dirty="0" smtClean="0"/>
              <a:t>–Centre</a:t>
            </a:r>
            <a:endParaRPr lang="uk-UA" sz="1600" dirty="0" smtClean="0"/>
          </a:p>
          <a:p>
            <a:pPr algn="just"/>
            <a:endParaRPr lang="uk-UA" sz="1600" dirty="0"/>
          </a:p>
          <a:p>
            <a:pPr algn="just"/>
            <a:r>
              <a:rPr lang="uk-UA" sz="1600" b="1" dirty="0" smtClean="0"/>
              <a:t>та інші…</a:t>
            </a:r>
            <a:endParaRPr lang="uk-UA" sz="1600" b="1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89099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980728"/>
            <a:ext cx="877881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Фахові публікації, Категорія Б (7 публікацій):</a:t>
            </a:r>
          </a:p>
          <a:p>
            <a:pPr algn="just"/>
            <a:r>
              <a:rPr lang="en-US" sz="1600" dirty="0"/>
              <a:t>1. Integral models of digital learning for foreign languages programs </a:t>
            </a:r>
            <a:r>
              <a:rPr lang="uk-UA" sz="1600" dirty="0"/>
              <a:t>Гуманітарний корпус, 38. </a:t>
            </a:r>
            <a:r>
              <a:rPr lang="en-US" sz="1600" dirty="0"/>
              <a:t>pp. 92-96. ISSN </a:t>
            </a:r>
            <a:r>
              <a:rPr lang="en-US" sz="1600" dirty="0" smtClean="0"/>
              <a:t>978-966-949-816-8</a:t>
            </a:r>
            <a:endParaRPr lang="en-US" sz="1600" dirty="0"/>
          </a:p>
          <a:p>
            <a:pPr algn="just"/>
            <a:r>
              <a:rPr lang="en-US" sz="1600" dirty="0"/>
              <a:t>2. Phenomenological principles of global innovative </a:t>
            </a:r>
            <a:r>
              <a:rPr lang="en-US" sz="1600" dirty="0" err="1"/>
              <a:t>logosphere</a:t>
            </a:r>
            <a:r>
              <a:rPr lang="en-US" sz="1600" dirty="0"/>
              <a:t> of computer being construction (based on Europe</a:t>
            </a:r>
            <a:r>
              <a:rPr lang="uk-UA" sz="1600" dirty="0"/>
              <a:t>а</a:t>
            </a:r>
            <a:r>
              <a:rPr lang="en-US" sz="1600" dirty="0"/>
              <a:t>n and oriental languages) </a:t>
            </a:r>
            <a:r>
              <a:rPr lang="uk-UA" sz="1600" dirty="0"/>
              <a:t>Вчені записки ТНУ імені В. І. Вернадського, 32(71) (1). </a:t>
            </a:r>
            <a:r>
              <a:rPr lang="en-US" sz="1600" dirty="0"/>
              <a:t>pp. 195-202. ISSN </a:t>
            </a:r>
            <a:r>
              <a:rPr lang="en-US" sz="1600" dirty="0" smtClean="0"/>
              <a:t>2710-4664</a:t>
            </a:r>
            <a:endParaRPr lang="en-US" sz="1600" dirty="0"/>
          </a:p>
          <a:p>
            <a:pPr algn="just"/>
            <a:r>
              <a:rPr lang="en-US" sz="1600" dirty="0"/>
              <a:t>3. Digital communication and information communication tools for final qualification assessment in oriental languages programs </a:t>
            </a:r>
            <a:r>
              <a:rPr lang="uk-UA" sz="1600" dirty="0"/>
              <a:t>Вчені записки Таврійського національного університету імені В. І. Вернадського Серія: Філологія. Соціальні комунікації, 31(70) (4). </a:t>
            </a:r>
            <a:r>
              <a:rPr lang="en-US" sz="1600" dirty="0"/>
              <a:t>pp. 233-240. ISSN </a:t>
            </a:r>
            <a:r>
              <a:rPr lang="en-US" sz="1600" dirty="0" smtClean="0"/>
              <a:t>2663-6069</a:t>
            </a:r>
            <a:endParaRPr lang="en-US" sz="1600" dirty="0"/>
          </a:p>
          <a:p>
            <a:pPr algn="just"/>
            <a:r>
              <a:rPr lang="en-US" sz="1600" dirty="0"/>
              <a:t>4. Multilingual formal asymmetry in microstructure of innovative </a:t>
            </a:r>
            <a:r>
              <a:rPr lang="en-US" sz="1600" dirty="0" err="1"/>
              <a:t>logosphere</a:t>
            </a:r>
            <a:r>
              <a:rPr lang="en-US" sz="1600" dirty="0"/>
              <a:t> of computer being dynamics </a:t>
            </a:r>
            <a:r>
              <a:rPr lang="uk-UA" sz="1600" dirty="0"/>
              <a:t>Нова філологія, 2 (80). </a:t>
            </a:r>
            <a:r>
              <a:rPr lang="en-US" sz="1600" dirty="0"/>
              <a:t>pp. 26-34. ISSN 2414-1135</a:t>
            </a:r>
            <a:r>
              <a:rPr lang="en-US" sz="1600" dirty="0" smtClean="0"/>
              <a:t>.</a:t>
            </a:r>
            <a:endParaRPr lang="en-US" sz="1600" dirty="0"/>
          </a:p>
          <a:p>
            <a:pPr algn="just"/>
            <a:r>
              <a:rPr lang="en-US" sz="1600" dirty="0"/>
              <a:t>5. ONTOLOGICAL PREMISES OF GLOBAL INNOVATIVE LOGOSPHERE OF COMPUTER BEING STRUCTURE (BASED ON EUROPE</a:t>
            </a:r>
            <a:r>
              <a:rPr lang="uk-UA" sz="1600" dirty="0"/>
              <a:t>А</a:t>
            </a:r>
            <a:r>
              <a:rPr lang="en-US" sz="1600" dirty="0"/>
              <a:t>N AND ORIENTAL LANGUAGES). </a:t>
            </a:r>
            <a:r>
              <a:rPr lang="uk-UA" sz="1600" dirty="0"/>
              <a:t>Науковий вісник Міжнародного гуманітарного університету. Сер.: Філологія. 2020 № 46 том 2, с. 16-21 </a:t>
            </a:r>
          </a:p>
          <a:p>
            <a:pPr algn="just"/>
            <a:endParaRPr lang="uk-UA" sz="1600" dirty="0"/>
          </a:p>
          <a:p>
            <a:pPr algn="just"/>
            <a:r>
              <a:rPr lang="uk-UA" sz="1600" b="1" dirty="0" smtClean="0"/>
              <a:t>та інші…</a:t>
            </a:r>
            <a:endParaRPr lang="uk-UA" sz="1600" b="1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21668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71604" y="2500306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ДЯКУЄМО ЗА УВАГУ!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6035</TotalTime>
  <Words>1002</Words>
  <Application>Microsoft Office PowerPoint</Application>
  <PresentationFormat>Экран (4:3)</PresentationFormat>
  <Paragraphs>183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DengXian</vt:lpstr>
      <vt:lpstr>SimSun</vt:lpstr>
      <vt:lpstr>Arial</vt:lpstr>
      <vt:lpstr>Calibri</vt:lpstr>
      <vt:lpstr>Times New Roman</vt:lpstr>
      <vt:lpstr>Тема Office</vt:lpstr>
      <vt:lpstr>Реєстраційний номер: 0116U007073 Термін виконання:  06.2016 – 06.2021 Керівник: Семеніст Іван Васильович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KMPU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ITB</cp:lastModifiedBy>
  <cp:revision>150</cp:revision>
  <dcterms:created xsi:type="dcterms:W3CDTF">2015-04-14T12:36:09Z</dcterms:created>
  <dcterms:modified xsi:type="dcterms:W3CDTF">2021-05-18T07:28:19Z</dcterms:modified>
</cp:coreProperties>
</file>